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0A08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82880" y="182880"/>
            <a:ext cx="8778240" cy="4777740"/>
          </a:xfrm>
          <a:prstGeom prst="rect">
            <a:avLst/>
          </a:prstGeom>
          <a:noFill/>
          <a:ln w="9525">
            <a:solidFill>
              <a:srgbClr val="D4AF3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0" y="46177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8B5E8"/>
                </a:solidFill>
              </a:rPr>
              <a:t>تشریح مغز گوسفند</a:t>
            </a:r>
            <a:endParaRPr lang="en-US" sz="10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457200" y="347472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rtl="1" algn="r" indent="0" marL="0">
              <a:buNone/>
              <a:defRPr lang="en-US" sz="3000" b="1" dirty="0">
                <a:solidFill>
                  <a:srgbClr val="D4AF37"/>
                </a:solidFill>
              </a:defRPr>
            </a:lvl1pPr>
          </a:lstStyle>
          <a:p>
            <a:pPr algn="r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11480" y="46177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D4AF3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0A08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82880" y="182880"/>
            <a:ext cx="8778240" cy="4777740"/>
          </a:xfrm>
          <a:prstGeom prst="rect">
            <a:avLst/>
          </a:prstGeom>
          <a:noFill/>
          <a:ln w="9525">
            <a:solidFill>
              <a:srgbClr val="D4AF37"/>
            </a:solidFill>
            <a:prstDash val="solid"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11480" y="46177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D4AF3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097280" y="2377440"/>
            <a:ext cx="4206240" cy="4206240"/>
          </a:xfrm>
          <a:prstGeom prst="ellipse">
            <a:avLst/>
          </a:prstGeom>
          <a:ln w="12700">
            <a:solidFill>
              <a:srgbClr val="4B238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82880" y="457200"/>
            <a:ext cx="3474720" cy="3474720"/>
          </a:xfrm>
          <a:prstGeom prst="ellipse">
            <a:avLst/>
          </a:prstGeom>
          <a:solidFill>
            <a:srgbClr val="241044">
              <a:alpha val="70000"/>
            </a:srgbClr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777240"/>
            <a:ext cx="1152144" cy="1536192"/>
          </a:xfrm>
          <a:prstGeom prst="ellipse">
            <a:avLst/>
          </a:prstGeom>
          <a:solidFill>
            <a:srgbClr val="4B2385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977390" y="777240"/>
            <a:ext cx="1152144" cy="1536192"/>
          </a:xfrm>
          <a:prstGeom prst="ellipse">
            <a:avLst/>
          </a:prstGeom>
          <a:solidFill>
            <a:srgbClr val="4B2385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69264" y="2169414"/>
            <a:ext cx="1968246" cy="768096"/>
          </a:xfrm>
          <a:prstGeom prst="ellipse">
            <a:avLst/>
          </a:prstGeom>
          <a:solidFill>
            <a:srgbClr val="7A58B8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689354" y="2217420"/>
            <a:ext cx="528066" cy="672084"/>
          </a:xfrm>
          <a:prstGeom prst="ellipse">
            <a:avLst/>
          </a:prstGeom>
          <a:solidFill>
            <a:srgbClr val="6A45A8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37360" y="2889504"/>
            <a:ext cx="432054" cy="384048"/>
          </a:xfrm>
          <a:prstGeom prst="roundRect">
            <a:avLst>
              <a:gd name="adj" fmla="val 14286"/>
            </a:avLst>
          </a:prstGeom>
          <a:solidFill>
            <a:srgbClr val="8A6FC2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953387" y="825246"/>
            <a:ext cx="0" cy="1440180"/>
          </a:xfrm>
          <a:prstGeom prst="line">
            <a:avLst/>
          </a:prstGeom>
          <a:noFill/>
          <a:ln w="12700">
            <a:solidFill>
              <a:srgbClr val="D4AF3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3749040"/>
            <a:ext cx="310896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ctr" indent="0" marL="0">
              <a:buNone/>
            </a:pPr>
            <a:r>
              <a:rPr lang="fa-IR" altLang="en-US" sz="1100" i="1" dirty="0">
                <a:solidFill>
                  <a:srgbClr val="C8B5E8"/>
                </a:solidFill>
              </a:rPr>
              <a:t>طرح شماتیک آموزشی</a:t>
            </a:r>
            <a:endParaRPr lang="fa-IR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4023360" y="1188720"/>
            <a:ext cx="4663440" cy="1371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4000" b="1" dirty="0">
                <a:solidFill>
                  <a:srgbClr val="D4AF37"/>
                </a:solidFill>
              </a:rPr>
              <a:t>تشریح مغز گوسفند</a:t>
            </a:r>
            <a:endParaRPr lang="fa-IR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4023360" y="2743200"/>
            <a:ext cx="466344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r" indent="0" marL="0">
              <a:buNone/>
            </a:pPr>
            <a:r>
              <a:rPr lang="fa-IR" altLang="en-US" sz="1800" dirty="0">
                <a:solidFill>
                  <a:srgbClr val="C8B5E8"/>
                </a:solidFill>
              </a:rPr>
              <a:t>بررسی ساختارهای خارجی و داخلی مغز و آشنایی با بخش‌های اصلی دستگاه عصبی</a:t>
            </a:r>
            <a:endParaRPr lang="fa-IR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"/>
          <p:cNvSpPr/>
          <p:nvPr/>
        </p:nvSpPr>
        <p:spPr>
          <a:xfrm>
            <a:off x="-1280160" y="-1371600"/>
            <a:ext cx="2926080" cy="2926080"/>
          </a:xfrm>
          <a:prstGeom prst="ellipse">
            <a:avLst/>
          </a:prstGeom>
          <a:ln w="12700">
            <a:solidFill>
              <a:srgbClr val="4B2385"/>
            </a:solidFill>
            <a:prstDash val="solid"/>
          </a:ln>
        </p:spPr>
      </p:sp>
      <p:sp>
        <p:nvSpPr>
          <p:cNvPr id="3" name="deco2"/>
          <p:cNvSpPr/>
          <p:nvPr/>
        </p:nvSpPr>
        <p:spPr>
          <a:xfrm>
            <a:off x="-914400" y="-1005840"/>
            <a:ext cx="2194560" cy="2194560"/>
          </a:xfrm>
          <a:prstGeom prst="ellipse">
            <a:avLst/>
          </a:prstGeom>
          <a:ln w="9525">
            <a:solidFill>
              <a:srgbClr val="4B2385"/>
            </a:solidFill>
            <a:prstDash val="solid"/>
          </a:ln>
        </p:spPr>
      </p:sp>
      <p:sp>
        <p:nvSpPr>
          <p:cNvPr id="4" name="Text 2"/>
          <p:cNvSpPr txBox="1"/>
          <p:nvPr>
            <p:ph idx="102" type="title" hasCustomPrompt="1"/>
          </p:nvPr>
        </p:nvSpPr>
        <p:spPr>
          <a:xfrm>
            <a:off x="457200" y="347472"/>
            <a:ext cx="82296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3000" b="1" dirty="0">
                <a:solidFill>
                  <a:srgbClr val="D4AF37"/>
                </a:solidFill>
              </a:rPr>
              <a:t>هدف آزمایش</a:t>
            </a:r>
            <a:endParaRPr lang="fa-IR" sz="3000" dirty="0"/>
          </a:p>
        </p:txBody>
      </p:sp>
      <p:sp>
        <p:nvSpPr>
          <p:cNvPr id="5" name="aim0"/>
          <p:cNvSpPr/>
          <p:nvPr/>
        </p:nvSpPr>
        <p:spPr>
          <a:xfrm>
            <a:off x="4663440" y="1325880"/>
            <a:ext cx="4023360" cy="1371600"/>
          </a:xfrm>
          <a:prstGeom prst="roundRect">
            <a:avLst>
              <a:gd name="adj" fmla="val 5333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680960" y="1508760"/>
            <a:ext cx="82296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ctr" indent="0" marL="0">
              <a:buNone/>
            </a:pPr>
            <a:r>
              <a:rPr lang="fa-IR" altLang="en-US" sz="3600" b="1" dirty="0">
                <a:solidFill>
                  <a:srgbClr val="D4AF37"/>
                </a:solidFill>
              </a:rPr>
              <a:t>۱</a:t>
            </a:r>
            <a:endParaRPr lang="fa-IR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4800600" y="1508760"/>
            <a:ext cx="283464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500" dirty="0">
                <a:solidFill>
                  <a:srgbClr val="F5F2FA"/>
                </a:solidFill>
              </a:rPr>
              <a:t>آشنایی با ساختار کلی مغز یک پستاندار.</a:t>
            </a:r>
            <a:endParaRPr lang="fa-IR" sz="1500" dirty="0"/>
          </a:p>
        </p:txBody>
      </p:sp>
      <p:sp>
        <p:nvSpPr>
          <p:cNvPr id="8" name="aim1"/>
          <p:cNvSpPr/>
          <p:nvPr/>
        </p:nvSpPr>
        <p:spPr>
          <a:xfrm>
            <a:off x="457200" y="1325880"/>
            <a:ext cx="4023360" cy="1371600"/>
          </a:xfrm>
          <a:prstGeom prst="roundRect">
            <a:avLst>
              <a:gd name="adj" fmla="val 5333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74720" y="1508760"/>
            <a:ext cx="82296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ctr" indent="0" marL="0">
              <a:buNone/>
            </a:pPr>
            <a:r>
              <a:rPr lang="fa-IR" altLang="en-US" sz="3600" b="1" dirty="0">
                <a:solidFill>
                  <a:srgbClr val="D4AF37"/>
                </a:solidFill>
              </a:rPr>
              <a:t>۲</a:t>
            </a:r>
            <a:endParaRPr lang="fa-IR" sz="36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1508760"/>
            <a:ext cx="283464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500" dirty="0">
                <a:solidFill>
                  <a:srgbClr val="F5F2FA"/>
                </a:solidFill>
              </a:rPr>
              <a:t>شناسایی بخش‌های خارجی مغز از نمای پشتی و شکمی.</a:t>
            </a:r>
            <a:endParaRPr lang="fa-IR" sz="1500" dirty="0"/>
          </a:p>
        </p:txBody>
      </p:sp>
      <p:sp>
        <p:nvSpPr>
          <p:cNvPr id="11" name="aim2"/>
          <p:cNvSpPr/>
          <p:nvPr/>
        </p:nvSpPr>
        <p:spPr>
          <a:xfrm>
            <a:off x="4663440" y="2926080"/>
            <a:ext cx="4023360" cy="1371600"/>
          </a:xfrm>
          <a:prstGeom prst="roundRect">
            <a:avLst>
              <a:gd name="adj" fmla="val 5333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680960" y="3108960"/>
            <a:ext cx="82296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ctr" indent="0" marL="0">
              <a:buNone/>
            </a:pPr>
            <a:r>
              <a:rPr lang="fa-IR" altLang="en-US" sz="3600" b="1" dirty="0">
                <a:solidFill>
                  <a:srgbClr val="D4AF37"/>
                </a:solidFill>
              </a:rPr>
              <a:t>۳</a:t>
            </a:r>
            <a:endParaRPr lang="fa-IR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4800600" y="3108960"/>
            <a:ext cx="283464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500" dirty="0">
                <a:solidFill>
                  <a:srgbClr val="F5F2FA"/>
                </a:solidFill>
              </a:rPr>
              <a:t>مشاهده و بررسی ساختارهای داخلی مغز.</a:t>
            </a:r>
            <a:endParaRPr lang="fa-IR" sz="1500" dirty="0"/>
          </a:p>
        </p:txBody>
      </p:sp>
      <p:sp>
        <p:nvSpPr>
          <p:cNvPr id="14" name="aim3"/>
          <p:cNvSpPr/>
          <p:nvPr/>
        </p:nvSpPr>
        <p:spPr>
          <a:xfrm>
            <a:off x="457200" y="2926080"/>
            <a:ext cx="4023360" cy="1371600"/>
          </a:xfrm>
          <a:prstGeom prst="roundRect">
            <a:avLst>
              <a:gd name="adj" fmla="val 5333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474720" y="3108960"/>
            <a:ext cx="82296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ctr" indent="0" marL="0">
              <a:buNone/>
            </a:pPr>
            <a:r>
              <a:rPr lang="fa-IR" altLang="en-US" sz="3600" b="1" dirty="0">
                <a:solidFill>
                  <a:srgbClr val="D4AF37"/>
                </a:solidFill>
              </a:rPr>
              <a:t>۴</a:t>
            </a:r>
            <a:endParaRPr lang="fa-IR" sz="3600" dirty="0"/>
          </a:p>
        </p:txBody>
      </p:sp>
      <p:sp>
        <p:nvSpPr>
          <p:cNvPr id="16" name="Text 14"/>
          <p:cNvSpPr txBox="1"/>
          <p:nvPr/>
        </p:nvSpPr>
        <p:spPr>
          <a:xfrm>
            <a:off x="594360" y="3108960"/>
            <a:ext cx="283464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500" dirty="0">
                <a:solidFill>
                  <a:srgbClr val="F5F2FA"/>
                </a:solidFill>
              </a:rPr>
              <a:t>شناخت ارتباط میان ساختارهای اصلی مغز و وظایف کلی آن‌ها.</a:t>
            </a:r>
            <a:endParaRPr lang="fa-IR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11480" y="46177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D4AF3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"/>
          <p:cNvSpPr/>
          <p:nvPr/>
        </p:nvSpPr>
        <p:spPr>
          <a:xfrm>
            <a:off x="-1280160" y="-1371600"/>
            <a:ext cx="2926080" cy="2926080"/>
          </a:xfrm>
          <a:prstGeom prst="ellipse">
            <a:avLst/>
          </a:prstGeom>
          <a:ln w="12700">
            <a:solidFill>
              <a:srgbClr val="4B2385"/>
            </a:solidFill>
            <a:prstDash val="solid"/>
          </a:ln>
        </p:spPr>
      </p:sp>
      <p:sp>
        <p:nvSpPr>
          <p:cNvPr id="3" name="deco2"/>
          <p:cNvSpPr/>
          <p:nvPr/>
        </p:nvSpPr>
        <p:spPr>
          <a:xfrm>
            <a:off x="-914400" y="-1005840"/>
            <a:ext cx="2194560" cy="2194560"/>
          </a:xfrm>
          <a:prstGeom prst="ellipse">
            <a:avLst/>
          </a:prstGeom>
          <a:ln w="9525">
            <a:solidFill>
              <a:srgbClr val="4B2385"/>
            </a:solidFill>
            <a:prstDash val="solid"/>
          </a:ln>
        </p:spPr>
      </p:sp>
      <p:sp>
        <p:nvSpPr>
          <p:cNvPr id="4" name="Text 2"/>
          <p:cNvSpPr txBox="1"/>
          <p:nvPr>
            <p:ph idx="102" type="title" hasCustomPrompt="1"/>
          </p:nvPr>
        </p:nvSpPr>
        <p:spPr>
          <a:xfrm>
            <a:off x="457200" y="347472"/>
            <a:ext cx="82296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3000" b="1" dirty="0">
                <a:solidFill>
                  <a:srgbClr val="D4AF37"/>
                </a:solidFill>
              </a:rPr>
              <a:t>مقدمه علمی</a:t>
            </a:r>
            <a:endParaRPr lang="fa-IR" sz="3000" dirty="0"/>
          </a:p>
        </p:txBody>
      </p:sp>
      <p:sp>
        <p:nvSpPr>
          <p:cNvPr id="5" name="c1"/>
          <p:cNvSpPr/>
          <p:nvPr/>
        </p:nvSpPr>
        <p:spPr>
          <a:xfrm>
            <a:off x="4663440" y="1325880"/>
            <a:ext cx="4023360" cy="3108960"/>
          </a:xfrm>
          <a:prstGeom prst="roundRect">
            <a:avLst>
              <a:gd name="adj" fmla="val 2353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6" name="c2"/>
          <p:cNvSpPr/>
          <p:nvPr/>
        </p:nvSpPr>
        <p:spPr>
          <a:xfrm>
            <a:off x="457200" y="1325880"/>
            <a:ext cx="4023360" cy="3108960"/>
          </a:xfrm>
          <a:prstGeom prst="roundRect">
            <a:avLst>
              <a:gd name="adj" fmla="val 2353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800600" y="1463040"/>
            <a:ext cx="37490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r" indent="0" marL="0">
              <a:buNone/>
            </a:pPr>
            <a:r>
              <a:rPr lang="fa-IR" altLang="en-US" sz="1800" b="1" dirty="0">
                <a:solidFill>
                  <a:srgbClr val="D4AF37"/>
                </a:solidFill>
              </a:rPr>
              <a:t>نقش مغز</a:t>
            </a:r>
            <a:endParaRPr lang="fa-IR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4800600" y="1920240"/>
            <a:ext cx="3749040" cy="23774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r" indent="0" marL="0">
              <a:buNone/>
            </a:pPr>
            <a:r>
              <a:rPr lang="fa-IR" altLang="en-US" sz="1500" dirty="0">
                <a:solidFill>
                  <a:srgbClr val="F5F2FA"/>
                </a:solidFill>
              </a:rPr>
              <a:t>مغز یکی از مهم‌ترین بخش‌های دستگاه عصبی مرکزی است و در پردازش اطلاعات حسی، کنترل حرکت، یادگیری و هماهنگی فعالیت‌های بدن نقش دارد.</a:t>
            </a:r>
            <a:endParaRPr lang="fa-IR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1463040"/>
            <a:ext cx="37490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r" indent="0" marL="0">
              <a:buNone/>
            </a:pPr>
            <a:r>
              <a:rPr lang="fa-IR" altLang="en-US" sz="1800" b="1" dirty="0">
                <a:solidFill>
                  <a:srgbClr val="D4AF37"/>
                </a:solidFill>
              </a:rPr>
              <a:t>چرا مغز گوسفند؟</a:t>
            </a:r>
            <a:endParaRPr lang="fa-IR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1920240"/>
            <a:ext cx="3749040" cy="23774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r" indent="0" marL="0">
              <a:buNone/>
            </a:pPr>
            <a:r>
              <a:rPr lang="fa-IR" altLang="en-US" sz="1500" dirty="0">
                <a:solidFill>
                  <a:srgbClr val="F5F2FA"/>
                </a:solidFill>
              </a:rPr>
              <a:t>مغز گوسفند به دلیل شباهت‌های ساختاری با مغز سایر پستانداران، از جمله انسان، می‌تواند برای مطالعه مقدماتی آناتومی مغز استفاده شود. با این حال، میان گونه‌ها تفاوت‌های آناتومیکی و عملکردی وجود دارد.</a:t>
            </a:r>
            <a:endParaRPr lang="fa-IR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11480" y="46177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D4AF3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"/>
          <p:cNvSpPr/>
          <p:nvPr/>
        </p:nvSpPr>
        <p:spPr>
          <a:xfrm>
            <a:off x="-1280160" y="-1371600"/>
            <a:ext cx="2926080" cy="2926080"/>
          </a:xfrm>
          <a:prstGeom prst="ellipse">
            <a:avLst/>
          </a:prstGeom>
          <a:ln w="12700">
            <a:solidFill>
              <a:srgbClr val="4B2385"/>
            </a:solidFill>
            <a:prstDash val="solid"/>
          </a:ln>
        </p:spPr>
      </p:sp>
      <p:sp>
        <p:nvSpPr>
          <p:cNvPr id="3" name="deco2"/>
          <p:cNvSpPr/>
          <p:nvPr/>
        </p:nvSpPr>
        <p:spPr>
          <a:xfrm>
            <a:off x="-914400" y="-1005840"/>
            <a:ext cx="2194560" cy="2194560"/>
          </a:xfrm>
          <a:prstGeom prst="ellipse">
            <a:avLst/>
          </a:prstGeom>
          <a:ln w="9525">
            <a:solidFill>
              <a:srgbClr val="4B2385"/>
            </a:solidFill>
            <a:prstDash val="solid"/>
          </a:ln>
        </p:spPr>
      </p:sp>
      <p:sp>
        <p:nvSpPr>
          <p:cNvPr id="4" name="Text 2"/>
          <p:cNvSpPr txBox="1"/>
          <p:nvPr>
            <p:ph idx="102" type="title" hasCustomPrompt="1"/>
          </p:nvPr>
        </p:nvSpPr>
        <p:spPr>
          <a:xfrm>
            <a:off x="457200" y="347472"/>
            <a:ext cx="82296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3000" b="1" dirty="0">
                <a:solidFill>
                  <a:srgbClr val="D4AF37"/>
                </a:solidFill>
              </a:rPr>
              <a:t>مواد و وسایل مورد نیاز</a:t>
            </a:r>
            <a:endParaRPr lang="fa-IR" sz="3000" dirty="0"/>
          </a:p>
        </p:txBody>
      </p:sp>
      <p:sp>
        <p:nvSpPr>
          <p:cNvPr id="5" name="mat0"/>
          <p:cNvSpPr/>
          <p:nvPr/>
        </p:nvSpPr>
        <p:spPr>
          <a:xfrm>
            <a:off x="3657600" y="1280160"/>
            <a:ext cx="5029200" cy="502920"/>
          </a:xfrm>
          <a:prstGeom prst="roundRect">
            <a:avLst>
              <a:gd name="adj" fmla="val 14545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0" y="1371600"/>
            <a:ext cx="320040" cy="320040"/>
          </a:xfrm>
          <a:prstGeom prst="ellipse">
            <a:avLst/>
          </a:prstGeom>
          <a:solidFill>
            <a:srgbClr val="4B2385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0" y="13716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fa-IR" altLang="en-US" sz="1200" b="1" dirty="0">
                <a:solidFill>
                  <a:srgbClr val="D4AF37"/>
                </a:solidFill>
              </a:rPr>
              <a:t>۱</a:t>
            </a:r>
            <a:endParaRPr lang="fa-I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3794760" y="1298448"/>
            <a:ext cx="43434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نمونه مغز گوسفند که برای آموزش آماده شده باشد.</a:t>
            </a:r>
            <a:endParaRPr lang="fa-IR" sz="1400" dirty="0"/>
          </a:p>
        </p:txBody>
      </p:sp>
      <p:sp>
        <p:nvSpPr>
          <p:cNvPr id="9" name="mat1"/>
          <p:cNvSpPr/>
          <p:nvPr/>
        </p:nvSpPr>
        <p:spPr>
          <a:xfrm>
            <a:off x="3657600" y="1847088"/>
            <a:ext cx="5029200" cy="502920"/>
          </a:xfrm>
          <a:prstGeom prst="roundRect">
            <a:avLst>
              <a:gd name="adj" fmla="val 14545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229600" y="1938528"/>
            <a:ext cx="320040" cy="320040"/>
          </a:xfrm>
          <a:prstGeom prst="ellipse">
            <a:avLst/>
          </a:prstGeom>
          <a:solidFill>
            <a:srgbClr val="4B2385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0" y="193852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fa-IR" altLang="en-US" sz="1200" b="1" dirty="0">
                <a:solidFill>
                  <a:srgbClr val="D4AF37"/>
                </a:solidFill>
              </a:rPr>
              <a:t>۲</a:t>
            </a:r>
            <a:endParaRPr lang="fa-IR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794760" y="1865376"/>
            <a:ext cx="43434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سینی تشریح.</a:t>
            </a:r>
            <a:endParaRPr lang="fa-IR" sz="1400" dirty="0"/>
          </a:p>
        </p:txBody>
      </p:sp>
      <p:sp>
        <p:nvSpPr>
          <p:cNvPr id="13" name="mat2"/>
          <p:cNvSpPr/>
          <p:nvPr/>
        </p:nvSpPr>
        <p:spPr>
          <a:xfrm>
            <a:off x="3657600" y="2414016"/>
            <a:ext cx="5029200" cy="502920"/>
          </a:xfrm>
          <a:prstGeom prst="roundRect">
            <a:avLst>
              <a:gd name="adj" fmla="val 14545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229600" y="2505456"/>
            <a:ext cx="320040" cy="320040"/>
          </a:xfrm>
          <a:prstGeom prst="ellipse">
            <a:avLst/>
          </a:prstGeom>
          <a:solidFill>
            <a:srgbClr val="4B2385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29600" y="2505456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fa-IR" altLang="en-US" sz="1200" b="1" dirty="0">
                <a:solidFill>
                  <a:srgbClr val="D4AF37"/>
                </a:solidFill>
              </a:rPr>
              <a:t>۳</a:t>
            </a:r>
            <a:endParaRPr lang="fa-IR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794760" y="2432304"/>
            <a:ext cx="43434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دستکش مناسب و وسایل حفاظت فردی.</a:t>
            </a:r>
            <a:endParaRPr lang="fa-IR" sz="1400" dirty="0"/>
          </a:p>
        </p:txBody>
      </p:sp>
      <p:sp>
        <p:nvSpPr>
          <p:cNvPr id="17" name="mat3"/>
          <p:cNvSpPr/>
          <p:nvPr/>
        </p:nvSpPr>
        <p:spPr>
          <a:xfrm>
            <a:off x="3657600" y="2980944"/>
            <a:ext cx="5029200" cy="502920"/>
          </a:xfrm>
          <a:prstGeom prst="roundRect">
            <a:avLst>
              <a:gd name="adj" fmla="val 14545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29600" y="3072384"/>
            <a:ext cx="320040" cy="320040"/>
          </a:xfrm>
          <a:prstGeom prst="ellipse">
            <a:avLst/>
          </a:prstGeom>
          <a:solidFill>
            <a:srgbClr val="4B2385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29600" y="307238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fa-IR" altLang="en-US" sz="1200" b="1" dirty="0">
                <a:solidFill>
                  <a:srgbClr val="D4AF37"/>
                </a:solidFill>
              </a:rPr>
              <a:t>۴</a:t>
            </a:r>
            <a:endParaRPr lang="fa-IR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3794760" y="2999232"/>
            <a:ext cx="43434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ابزارهای تشریح مورد تأیید معلم و آزمایشگاه.</a:t>
            </a:r>
            <a:endParaRPr lang="fa-IR" sz="1400" dirty="0"/>
          </a:p>
        </p:txBody>
      </p:sp>
      <p:sp>
        <p:nvSpPr>
          <p:cNvPr id="21" name="mat4"/>
          <p:cNvSpPr/>
          <p:nvPr/>
        </p:nvSpPr>
        <p:spPr>
          <a:xfrm>
            <a:off x="3657600" y="3547872"/>
            <a:ext cx="5029200" cy="502920"/>
          </a:xfrm>
          <a:prstGeom prst="roundRect">
            <a:avLst>
              <a:gd name="adj" fmla="val 14545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229600" y="3639312"/>
            <a:ext cx="320040" cy="320040"/>
          </a:xfrm>
          <a:prstGeom prst="ellipse">
            <a:avLst/>
          </a:prstGeom>
          <a:solidFill>
            <a:srgbClr val="4B2385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229600" y="363931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fa-IR" altLang="en-US" sz="1200" b="1" dirty="0">
                <a:solidFill>
                  <a:srgbClr val="D4AF37"/>
                </a:solidFill>
              </a:rPr>
              <a:t>۵</a:t>
            </a:r>
            <a:endParaRPr lang="fa-IR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3794760" y="3566160"/>
            <a:ext cx="43434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ابزار مشاهده و ثبت مشاهدات.</a:t>
            </a:r>
            <a:endParaRPr lang="fa-IR" sz="1400" dirty="0"/>
          </a:p>
        </p:txBody>
      </p:sp>
      <p:sp>
        <p:nvSpPr>
          <p:cNvPr id="25" name="infog"/>
          <p:cNvSpPr/>
          <p:nvPr/>
        </p:nvSpPr>
        <p:spPr>
          <a:xfrm>
            <a:off x="457200" y="1280160"/>
            <a:ext cx="2926080" cy="2788920"/>
          </a:xfrm>
          <a:prstGeom prst="roundRect">
            <a:avLst>
              <a:gd name="adj" fmla="val 2623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31520" y="2103120"/>
            <a:ext cx="2377440" cy="1463040"/>
          </a:xfrm>
          <a:prstGeom prst="roundRect">
            <a:avLst>
              <a:gd name="adj" fmla="val 3750"/>
            </a:avLst>
          </a:prstGeom>
          <a:solidFill>
            <a:srgbClr val="0A0810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188720" y="2331720"/>
            <a:ext cx="1371600" cy="1005840"/>
          </a:xfrm>
          <a:prstGeom prst="ellipse">
            <a:avLst/>
          </a:prstGeom>
          <a:solidFill>
            <a:srgbClr val="4B2385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371600" y="2651760"/>
            <a:ext cx="548640" cy="0"/>
          </a:xfrm>
          <a:prstGeom prst="line">
            <a:avLst/>
          </a:prstGeom>
          <a:noFill/>
          <a:ln w="12700">
            <a:solidFill>
              <a:srgbClr val="D4AF3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 flipV="1">
            <a:off x="2697480" y="2286000"/>
            <a:ext cx="320040" cy="1097280"/>
          </a:xfrm>
          <a:prstGeom prst="line">
            <a:avLst/>
          </a:prstGeom>
          <a:noFill/>
          <a:ln w="25400">
            <a:solidFill>
              <a:srgbClr val="C8B5E8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548640" y="1417320"/>
            <a:ext cx="27432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ctr" indent="0" marL="0">
              <a:buNone/>
            </a:pPr>
            <a:r>
              <a:rPr lang="fa-IR" altLang="en-US" sz="1300" dirty="0">
                <a:solidFill>
                  <a:srgbClr val="D4AF37"/>
                </a:solidFill>
              </a:rPr>
              <a:t>سینی تشریح · نمونه · ابزار</a:t>
            </a:r>
            <a:endParaRPr lang="fa-IR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3703320"/>
            <a:ext cx="274320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ctr" indent="0" marL="0">
              <a:buNone/>
            </a:pPr>
            <a:r>
              <a:rPr lang="fa-IR" altLang="en-US" sz="1100" i="1" dirty="0">
                <a:solidFill>
                  <a:srgbClr val="C8B5E8"/>
                </a:solidFill>
              </a:rPr>
              <a:t>طرح نمادین تجهیزات</a:t>
            </a:r>
            <a:endParaRPr lang="fa-IR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457200" y="4206240"/>
            <a:ext cx="82296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r" indent="0" marL="0">
              <a:buNone/>
            </a:pPr>
            <a:r>
              <a:rPr lang="fa-IR" altLang="en-US" sz="1200" i="1" dirty="0">
                <a:solidFill>
                  <a:srgbClr val="C8B5E8"/>
                </a:solidFill>
              </a:rPr>
              <a:t>این فهرست، مواد و وسایل معمول آزمایشگاه‌های آموزشی است، نه فهرست تأییدشدهٔ مواد مصرفی در آزمایش گروه ما.</a:t>
            </a:r>
            <a:endParaRPr lang="fa-I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11480" y="46177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D4AF3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"/>
          <p:cNvSpPr/>
          <p:nvPr/>
        </p:nvSpPr>
        <p:spPr>
          <a:xfrm>
            <a:off x="-1280160" y="-1371600"/>
            <a:ext cx="2926080" cy="2926080"/>
          </a:xfrm>
          <a:prstGeom prst="ellipse">
            <a:avLst/>
          </a:prstGeom>
          <a:ln w="12700">
            <a:solidFill>
              <a:srgbClr val="4B2385"/>
            </a:solidFill>
            <a:prstDash val="solid"/>
          </a:ln>
        </p:spPr>
      </p:sp>
      <p:sp>
        <p:nvSpPr>
          <p:cNvPr id="3" name="deco2"/>
          <p:cNvSpPr/>
          <p:nvPr/>
        </p:nvSpPr>
        <p:spPr>
          <a:xfrm>
            <a:off x="-914400" y="-1005840"/>
            <a:ext cx="2194560" cy="2194560"/>
          </a:xfrm>
          <a:prstGeom prst="ellipse">
            <a:avLst/>
          </a:prstGeom>
          <a:ln w="9525">
            <a:solidFill>
              <a:srgbClr val="4B2385"/>
            </a:solidFill>
            <a:prstDash val="solid"/>
          </a:ln>
        </p:spPr>
      </p:sp>
      <p:sp>
        <p:nvSpPr>
          <p:cNvPr id="4" name="Text 2"/>
          <p:cNvSpPr txBox="1"/>
          <p:nvPr>
            <p:ph idx="102" type="title" hasCustomPrompt="1"/>
          </p:nvPr>
        </p:nvSpPr>
        <p:spPr>
          <a:xfrm>
            <a:off x="457200" y="347472"/>
            <a:ext cx="82296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3000" b="1" dirty="0">
                <a:solidFill>
                  <a:srgbClr val="D4AF37"/>
                </a:solidFill>
              </a:rPr>
              <a:t>بررسی سطح پشتی مغز</a:t>
            </a:r>
            <a:endParaRPr lang="fa-IR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r" indent="0" marL="0">
              <a:buNone/>
            </a:pPr>
            <a:r>
              <a:rPr lang="fa-IR" altLang="en-US" sz="1400" dirty="0">
                <a:solidFill>
                  <a:srgbClr val="C8B5E8"/>
                </a:solidFill>
              </a:rPr>
              <a:t>در نمای پشتی مغز گوسفند، بسته به وضعیت نمونه و میزان حفظ ساختارها، می‌توان بخش‌هایی از ساختارهای زیر را مشاهده کرد:</a:t>
            </a:r>
            <a:endParaRPr lang="fa-IR" sz="1400" dirty="0"/>
          </a:p>
        </p:txBody>
      </p:sp>
      <p:sp>
        <p:nvSpPr>
          <p:cNvPr id="6" name="dia"/>
          <p:cNvSpPr/>
          <p:nvPr/>
        </p:nvSpPr>
        <p:spPr>
          <a:xfrm>
            <a:off x="457200" y="1737360"/>
            <a:ext cx="3840480" cy="2788920"/>
          </a:xfrm>
          <a:prstGeom prst="roundRect">
            <a:avLst>
              <a:gd name="adj" fmla="val 2623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965960" y="1828800"/>
            <a:ext cx="1097280" cy="1463040"/>
          </a:xfrm>
          <a:prstGeom prst="ellipse">
            <a:avLst/>
          </a:prstGeom>
          <a:solidFill>
            <a:srgbClr val="4B2385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108960" y="1828800"/>
            <a:ext cx="1097280" cy="1463040"/>
          </a:xfrm>
          <a:prstGeom prst="ellipse">
            <a:avLst/>
          </a:prstGeom>
          <a:solidFill>
            <a:srgbClr val="4B2385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148840" y="3154680"/>
            <a:ext cx="1874520" cy="731520"/>
          </a:xfrm>
          <a:prstGeom prst="ellipse">
            <a:avLst/>
          </a:prstGeom>
          <a:solidFill>
            <a:srgbClr val="7A58B8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34640" y="3200400"/>
            <a:ext cx="502920" cy="640080"/>
          </a:xfrm>
          <a:prstGeom prst="ellipse">
            <a:avLst/>
          </a:prstGeom>
          <a:solidFill>
            <a:srgbClr val="6A45A8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80360" y="3840480"/>
            <a:ext cx="411480" cy="365760"/>
          </a:xfrm>
          <a:prstGeom prst="roundRect">
            <a:avLst>
              <a:gd name="adj" fmla="val 15000"/>
            </a:avLst>
          </a:prstGeom>
          <a:solidFill>
            <a:srgbClr val="8A6FC2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086100" y="1874520"/>
            <a:ext cx="0" cy="1371600"/>
          </a:xfrm>
          <a:prstGeom prst="line">
            <a:avLst/>
          </a:prstGeom>
          <a:noFill/>
          <a:ln w="12700">
            <a:solidFill>
              <a:srgbClr val="D4AF3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2002536"/>
            <a:ext cx="123444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200" dirty="0">
                <a:solidFill>
                  <a:srgbClr val="D4AF37"/>
                </a:solidFill>
              </a:rPr>
              <a:t>نیمکره‌های مخ</a:t>
            </a:r>
            <a:endParaRPr lang="fa-IR" sz="1200" dirty="0"/>
          </a:p>
        </p:txBody>
      </p:sp>
      <p:sp>
        <p:nvSpPr>
          <p:cNvPr id="14" name="Shape 12"/>
          <p:cNvSpPr/>
          <p:nvPr/>
        </p:nvSpPr>
        <p:spPr>
          <a:xfrm>
            <a:off x="1801368" y="2148840"/>
            <a:ext cx="530352" cy="137160"/>
          </a:xfrm>
          <a:prstGeom prst="line">
            <a:avLst/>
          </a:prstGeom>
          <a:noFill/>
          <a:ln w="9525">
            <a:solidFill>
              <a:srgbClr val="D4AF3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295144" y="2249424"/>
            <a:ext cx="73152" cy="73152"/>
          </a:xfrm>
          <a:prstGeom prst="ellipse">
            <a:avLst/>
          </a:prstGeom>
          <a:solidFill>
            <a:srgbClr val="D4AF37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2414016"/>
            <a:ext cx="123444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200" dirty="0">
                <a:solidFill>
                  <a:srgbClr val="D4AF37"/>
                </a:solidFill>
              </a:rPr>
              <a:t>شیار طولی</a:t>
            </a:r>
            <a:endParaRPr lang="fa-IR" sz="1200" dirty="0"/>
          </a:p>
        </p:txBody>
      </p:sp>
      <p:sp>
        <p:nvSpPr>
          <p:cNvPr id="17" name="Shape 15"/>
          <p:cNvSpPr/>
          <p:nvPr/>
        </p:nvSpPr>
        <p:spPr>
          <a:xfrm>
            <a:off x="1801368" y="2560320"/>
            <a:ext cx="1284732" cy="91440"/>
          </a:xfrm>
          <a:prstGeom prst="line">
            <a:avLst/>
          </a:prstGeom>
          <a:noFill/>
          <a:ln w="9525">
            <a:solidFill>
              <a:srgbClr val="D4AF3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049524" y="2615184"/>
            <a:ext cx="73152" cy="73152"/>
          </a:xfrm>
          <a:prstGeom prst="ellipse">
            <a:avLst/>
          </a:prstGeom>
          <a:solidFill>
            <a:srgbClr val="D4AF37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8640" y="3054096"/>
            <a:ext cx="123444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200" dirty="0">
                <a:solidFill>
                  <a:srgbClr val="D4AF37"/>
                </a:solidFill>
              </a:rPr>
              <a:t>مخچه</a:t>
            </a:r>
            <a:endParaRPr lang="fa-IR" sz="1200" dirty="0"/>
          </a:p>
        </p:txBody>
      </p:sp>
      <p:sp>
        <p:nvSpPr>
          <p:cNvPr id="20" name="Shape 18"/>
          <p:cNvSpPr/>
          <p:nvPr/>
        </p:nvSpPr>
        <p:spPr>
          <a:xfrm>
            <a:off x="1801368" y="3200400"/>
            <a:ext cx="530352" cy="411480"/>
          </a:xfrm>
          <a:prstGeom prst="line">
            <a:avLst/>
          </a:prstGeom>
          <a:noFill/>
          <a:ln w="9525">
            <a:solidFill>
              <a:srgbClr val="D4AF3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295144" y="3575304"/>
            <a:ext cx="73152" cy="73152"/>
          </a:xfrm>
          <a:prstGeom prst="ellipse">
            <a:avLst/>
          </a:prstGeom>
          <a:solidFill>
            <a:srgbClr val="D4AF37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48640" y="3465576"/>
            <a:ext cx="123444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200" dirty="0">
                <a:solidFill>
                  <a:srgbClr val="D4AF37"/>
                </a:solidFill>
              </a:rPr>
              <a:t>کرمینه مخچه</a:t>
            </a:r>
            <a:endParaRPr lang="fa-IR" sz="1200" dirty="0"/>
          </a:p>
        </p:txBody>
      </p:sp>
      <p:sp>
        <p:nvSpPr>
          <p:cNvPr id="23" name="Shape 21"/>
          <p:cNvSpPr/>
          <p:nvPr/>
        </p:nvSpPr>
        <p:spPr>
          <a:xfrm flipV="1">
            <a:off x="1801368" y="3520440"/>
            <a:ext cx="1261872" cy="91440"/>
          </a:xfrm>
          <a:prstGeom prst="line">
            <a:avLst/>
          </a:prstGeom>
          <a:noFill/>
          <a:ln w="9525">
            <a:solidFill>
              <a:srgbClr val="D4AF3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026664" y="3483864"/>
            <a:ext cx="73152" cy="73152"/>
          </a:xfrm>
          <a:prstGeom prst="ellipse">
            <a:avLst/>
          </a:prstGeom>
          <a:solidFill>
            <a:srgbClr val="D4AF37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48640" y="3877056"/>
            <a:ext cx="123444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200" dirty="0">
                <a:solidFill>
                  <a:srgbClr val="D4AF37"/>
                </a:solidFill>
              </a:rPr>
              <a:t>نخاع</a:t>
            </a:r>
            <a:endParaRPr lang="fa-IR" sz="1200" dirty="0"/>
          </a:p>
        </p:txBody>
      </p:sp>
      <p:sp>
        <p:nvSpPr>
          <p:cNvPr id="26" name="Shape 24"/>
          <p:cNvSpPr/>
          <p:nvPr/>
        </p:nvSpPr>
        <p:spPr>
          <a:xfrm>
            <a:off x="1801368" y="4023360"/>
            <a:ext cx="1078992" cy="0"/>
          </a:xfrm>
          <a:prstGeom prst="line">
            <a:avLst/>
          </a:prstGeom>
          <a:noFill/>
          <a:ln w="9525">
            <a:solidFill>
              <a:srgbClr val="D4AF37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843784" y="3986784"/>
            <a:ext cx="73152" cy="73152"/>
          </a:xfrm>
          <a:prstGeom prst="ellipse">
            <a:avLst/>
          </a:prstGeom>
          <a:solidFill>
            <a:srgbClr val="D4AF37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48640" y="4224528"/>
            <a:ext cx="3657600" cy="2560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ctr" indent="0" marL="0">
              <a:buNone/>
            </a:pPr>
            <a:r>
              <a:rPr lang="fa-IR" altLang="en-US" sz="1100" i="1" dirty="0">
                <a:solidFill>
                  <a:srgbClr val="C8B5E8"/>
                </a:solidFill>
              </a:rPr>
              <a:t>طرح شماتیک ساده‌شده؛ نه عکس نمونه واقعی</a:t>
            </a:r>
            <a:endParaRPr lang="fa-IR" sz="1100" dirty="0"/>
          </a:p>
        </p:txBody>
      </p:sp>
      <p:sp>
        <p:nvSpPr>
          <p:cNvPr id="29" name="txt"/>
          <p:cNvSpPr/>
          <p:nvPr/>
        </p:nvSpPr>
        <p:spPr>
          <a:xfrm>
            <a:off x="4526280" y="1737360"/>
            <a:ext cx="4160520" cy="2788920"/>
          </a:xfrm>
          <a:prstGeom prst="roundRect">
            <a:avLst>
              <a:gd name="adj" fmla="val 2623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663440" y="1874520"/>
            <a:ext cx="388620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r" indent="0" marL="0">
              <a:spcAft>
                <a:spcPts val="1200"/>
              </a:spcAft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دو نیمکره مخ</a:t>
            </a:r>
            <a:endParaRPr lang="fa-IR" sz="1400" dirty="0"/>
          </a:p>
          <a:p>
            <a:pPr algn="r" indent="0" marL="0">
              <a:spcAft>
                <a:spcPts val="1200"/>
              </a:spcAft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شیار طولی میان دو نیمکره</a:t>
            </a:r>
            <a:endParaRPr lang="fa-IR" sz="1400" dirty="0"/>
          </a:p>
          <a:p>
            <a:pPr algn="r" indent="0" marL="0">
              <a:spcAft>
                <a:spcPts val="1200"/>
              </a:spcAft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سطح چین‌خورده نیمکره‌های مخ</a:t>
            </a:r>
            <a:endParaRPr lang="fa-IR" sz="1400" dirty="0"/>
          </a:p>
          <a:p>
            <a:pPr algn="r" indent="0" marL="0">
              <a:spcAft>
                <a:spcPts val="1200"/>
              </a:spcAft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نیمکره‌های مخچه و بخش میانی آن، یعنی کرمینه مخچه</a:t>
            </a:r>
            <a:endParaRPr lang="fa-IR" sz="1400" dirty="0"/>
          </a:p>
          <a:p>
            <a:pPr algn="r" indent="0" marL="0">
              <a:spcAft>
                <a:spcPts val="1200"/>
              </a:spcAft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بخش‌هایی از ناحیه عقبی مغز و اتصال آن به نخاع</a:t>
            </a:r>
            <a:endParaRPr lang="fa-I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11480" y="46177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D4AF3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"/>
          <p:cNvSpPr/>
          <p:nvPr/>
        </p:nvSpPr>
        <p:spPr>
          <a:xfrm>
            <a:off x="-1280160" y="-1371600"/>
            <a:ext cx="2926080" cy="2926080"/>
          </a:xfrm>
          <a:prstGeom prst="ellipse">
            <a:avLst/>
          </a:prstGeom>
          <a:ln w="12700">
            <a:solidFill>
              <a:srgbClr val="4B2385"/>
            </a:solidFill>
            <a:prstDash val="solid"/>
          </a:ln>
        </p:spPr>
      </p:sp>
      <p:sp>
        <p:nvSpPr>
          <p:cNvPr id="3" name="deco2"/>
          <p:cNvSpPr/>
          <p:nvPr/>
        </p:nvSpPr>
        <p:spPr>
          <a:xfrm>
            <a:off x="-914400" y="-1005840"/>
            <a:ext cx="2194560" cy="2194560"/>
          </a:xfrm>
          <a:prstGeom prst="ellipse">
            <a:avLst/>
          </a:prstGeom>
          <a:ln w="9525">
            <a:solidFill>
              <a:srgbClr val="4B2385"/>
            </a:solidFill>
            <a:prstDash val="solid"/>
          </a:ln>
        </p:spPr>
      </p:sp>
      <p:sp>
        <p:nvSpPr>
          <p:cNvPr id="4" name="Text 2"/>
          <p:cNvSpPr txBox="1"/>
          <p:nvPr>
            <p:ph idx="102" type="title" hasCustomPrompt="1"/>
          </p:nvPr>
        </p:nvSpPr>
        <p:spPr>
          <a:xfrm>
            <a:off x="457200" y="347472"/>
            <a:ext cx="82296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3000" b="1" dirty="0">
                <a:solidFill>
                  <a:srgbClr val="D4AF37"/>
                </a:solidFill>
              </a:rPr>
              <a:t>بررسی سطح شکمی مغز</a:t>
            </a:r>
            <a:endParaRPr lang="fa-IR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r" indent="0" marL="0">
              <a:buNone/>
            </a:pPr>
            <a:r>
              <a:rPr lang="fa-IR" altLang="en-US" sz="1400" dirty="0">
                <a:solidFill>
                  <a:srgbClr val="C8B5E8"/>
                </a:solidFill>
              </a:rPr>
              <a:t>در نمای شکمی، بسته به سالم بودن نمونه و میزان نمایان بودن ساختارها، ممکن است بخش‌هایی از این موارد دیده شوند:</a:t>
            </a:r>
            <a:endParaRPr lang="fa-IR" sz="1400" dirty="0"/>
          </a:p>
        </p:txBody>
      </p:sp>
      <p:sp>
        <p:nvSpPr>
          <p:cNvPr id="6" name="dia"/>
          <p:cNvSpPr/>
          <p:nvPr/>
        </p:nvSpPr>
        <p:spPr>
          <a:xfrm>
            <a:off x="457200" y="1737360"/>
            <a:ext cx="3840480" cy="2788920"/>
          </a:xfrm>
          <a:prstGeom prst="roundRect">
            <a:avLst>
              <a:gd name="adj" fmla="val 2623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468880" y="1874520"/>
            <a:ext cx="457200" cy="502920"/>
          </a:xfrm>
          <a:prstGeom prst="ellipse">
            <a:avLst/>
          </a:prstGeom>
          <a:solidFill>
            <a:srgbClr val="8A6FC2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246120" y="1874520"/>
            <a:ext cx="457200" cy="502920"/>
          </a:xfrm>
          <a:prstGeom prst="ellipse">
            <a:avLst/>
          </a:prstGeom>
          <a:solidFill>
            <a:srgbClr val="8A6FC2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057400" y="2240280"/>
            <a:ext cx="2057400" cy="1554480"/>
          </a:xfrm>
          <a:prstGeom prst="ellipse">
            <a:avLst/>
          </a:prstGeom>
          <a:solidFill>
            <a:srgbClr val="4B2385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331720" y="3429000"/>
            <a:ext cx="640080" cy="594360"/>
          </a:xfrm>
          <a:prstGeom prst="ellipse">
            <a:avLst/>
          </a:prstGeom>
          <a:solidFill>
            <a:srgbClr val="7A58B8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200400" y="3429000"/>
            <a:ext cx="640080" cy="594360"/>
          </a:xfrm>
          <a:prstGeom prst="ellipse">
            <a:avLst/>
          </a:prstGeom>
          <a:solidFill>
            <a:srgbClr val="7A58B8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880360" y="2743200"/>
            <a:ext cx="411480" cy="201168"/>
          </a:xfrm>
          <a:prstGeom prst="ellipse">
            <a:avLst/>
          </a:prstGeom>
          <a:solidFill>
            <a:srgbClr val="D4AF37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834640" y="3108960"/>
            <a:ext cx="457200" cy="320040"/>
          </a:xfrm>
          <a:prstGeom prst="roundRect">
            <a:avLst>
              <a:gd name="adj" fmla="val 17143"/>
            </a:avLst>
          </a:prstGeom>
          <a:solidFill>
            <a:srgbClr val="8A6FC2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880360" y="3447288"/>
            <a:ext cx="365760" cy="365760"/>
          </a:xfrm>
          <a:prstGeom prst="roundRect">
            <a:avLst>
              <a:gd name="adj" fmla="val 15000"/>
            </a:avLst>
          </a:prstGeom>
          <a:solidFill>
            <a:srgbClr val="6A45A8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1956816"/>
            <a:ext cx="123444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200" dirty="0">
                <a:solidFill>
                  <a:srgbClr val="D4AF37"/>
                </a:solidFill>
              </a:rPr>
              <a:t>لوب‌های بویایی</a:t>
            </a:r>
            <a:endParaRPr lang="fa-IR" sz="1200" dirty="0"/>
          </a:p>
        </p:txBody>
      </p:sp>
      <p:sp>
        <p:nvSpPr>
          <p:cNvPr id="16" name="Shape 14"/>
          <p:cNvSpPr/>
          <p:nvPr/>
        </p:nvSpPr>
        <p:spPr>
          <a:xfrm>
            <a:off x="1801368" y="2103120"/>
            <a:ext cx="896112" cy="27432"/>
          </a:xfrm>
          <a:prstGeom prst="line">
            <a:avLst/>
          </a:prstGeom>
          <a:noFill/>
          <a:ln w="9525">
            <a:solidFill>
              <a:srgbClr val="D4AF3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660904" y="2093976"/>
            <a:ext cx="73152" cy="73152"/>
          </a:xfrm>
          <a:prstGeom prst="ellipse">
            <a:avLst/>
          </a:prstGeom>
          <a:solidFill>
            <a:srgbClr val="D4AF37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48640" y="2414016"/>
            <a:ext cx="123444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200" dirty="0">
                <a:solidFill>
                  <a:srgbClr val="D4AF37"/>
                </a:solidFill>
              </a:rPr>
              <a:t>کیاسمای بینایی</a:t>
            </a:r>
            <a:endParaRPr lang="fa-IR" sz="1200" dirty="0"/>
          </a:p>
        </p:txBody>
      </p:sp>
      <p:sp>
        <p:nvSpPr>
          <p:cNvPr id="19" name="Shape 17"/>
          <p:cNvSpPr/>
          <p:nvPr/>
        </p:nvSpPr>
        <p:spPr>
          <a:xfrm>
            <a:off x="1801368" y="2560320"/>
            <a:ext cx="1078992" cy="283464"/>
          </a:xfrm>
          <a:prstGeom prst="line">
            <a:avLst/>
          </a:prstGeom>
          <a:noFill/>
          <a:ln w="9525">
            <a:solidFill>
              <a:srgbClr val="D4AF3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843784" y="2807208"/>
            <a:ext cx="73152" cy="73152"/>
          </a:xfrm>
          <a:prstGeom prst="ellipse">
            <a:avLst/>
          </a:prstGeom>
          <a:solidFill>
            <a:srgbClr val="D4AF37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48640" y="2871216"/>
            <a:ext cx="123444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200" dirty="0">
                <a:solidFill>
                  <a:srgbClr val="D4AF37"/>
                </a:solidFill>
              </a:rPr>
              <a:t>پل مغزی</a:t>
            </a:r>
            <a:endParaRPr lang="fa-IR" sz="1200" dirty="0"/>
          </a:p>
        </p:txBody>
      </p:sp>
      <p:sp>
        <p:nvSpPr>
          <p:cNvPr id="22" name="Shape 20"/>
          <p:cNvSpPr/>
          <p:nvPr/>
        </p:nvSpPr>
        <p:spPr>
          <a:xfrm>
            <a:off x="1801368" y="3017520"/>
            <a:ext cx="1051560" cy="228600"/>
          </a:xfrm>
          <a:prstGeom prst="line">
            <a:avLst/>
          </a:prstGeom>
          <a:noFill/>
          <a:ln w="9525">
            <a:solidFill>
              <a:srgbClr val="D4AF3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2816352" y="3209544"/>
            <a:ext cx="73152" cy="73152"/>
          </a:xfrm>
          <a:prstGeom prst="ellipse">
            <a:avLst/>
          </a:prstGeom>
          <a:solidFill>
            <a:srgbClr val="D4AF37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48640" y="3282696"/>
            <a:ext cx="123444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200" dirty="0">
                <a:solidFill>
                  <a:srgbClr val="D4AF37"/>
                </a:solidFill>
              </a:rPr>
              <a:t>بصل‌النخاع</a:t>
            </a:r>
            <a:endParaRPr lang="fa-IR" sz="1200" dirty="0"/>
          </a:p>
        </p:txBody>
      </p:sp>
      <p:sp>
        <p:nvSpPr>
          <p:cNvPr id="25" name="Shape 23"/>
          <p:cNvSpPr/>
          <p:nvPr/>
        </p:nvSpPr>
        <p:spPr>
          <a:xfrm>
            <a:off x="1801368" y="3429000"/>
            <a:ext cx="1170432" cy="228600"/>
          </a:xfrm>
          <a:prstGeom prst="line">
            <a:avLst/>
          </a:prstGeom>
          <a:noFill/>
          <a:ln w="9525">
            <a:solidFill>
              <a:srgbClr val="D4AF37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935224" y="3621024"/>
            <a:ext cx="73152" cy="73152"/>
          </a:xfrm>
          <a:prstGeom prst="ellipse">
            <a:avLst/>
          </a:prstGeom>
          <a:solidFill>
            <a:srgbClr val="D4AF37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48640" y="3694176"/>
            <a:ext cx="123444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200" dirty="0">
                <a:solidFill>
                  <a:srgbClr val="D4AF37"/>
                </a:solidFill>
              </a:rPr>
              <a:t>مخچه</a:t>
            </a:r>
            <a:endParaRPr lang="fa-IR" sz="1200" dirty="0"/>
          </a:p>
        </p:txBody>
      </p:sp>
      <p:sp>
        <p:nvSpPr>
          <p:cNvPr id="28" name="Shape 26"/>
          <p:cNvSpPr/>
          <p:nvPr/>
        </p:nvSpPr>
        <p:spPr>
          <a:xfrm flipV="1">
            <a:off x="1801368" y="3749040"/>
            <a:ext cx="713232" cy="91440"/>
          </a:xfrm>
          <a:prstGeom prst="line">
            <a:avLst/>
          </a:prstGeom>
          <a:noFill/>
          <a:ln w="9525">
            <a:solidFill>
              <a:srgbClr val="D4AF3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478024" y="3712464"/>
            <a:ext cx="73152" cy="73152"/>
          </a:xfrm>
          <a:prstGeom prst="ellipse">
            <a:avLst/>
          </a:prstGeom>
          <a:solidFill>
            <a:srgbClr val="D4AF37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548640" y="4224528"/>
            <a:ext cx="3657600" cy="2560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ctr" indent="0" marL="0">
              <a:buNone/>
            </a:pPr>
            <a:r>
              <a:rPr lang="fa-IR" altLang="en-US" sz="1100" i="1" dirty="0">
                <a:solidFill>
                  <a:srgbClr val="C8B5E8"/>
                </a:solidFill>
              </a:rPr>
              <a:t>طرح شماتیک ساده‌شده؛ نه عکس نمونه واقعی</a:t>
            </a:r>
            <a:endParaRPr lang="fa-IR" sz="1100" dirty="0"/>
          </a:p>
        </p:txBody>
      </p:sp>
      <p:sp>
        <p:nvSpPr>
          <p:cNvPr id="31" name="txt"/>
          <p:cNvSpPr/>
          <p:nvPr/>
        </p:nvSpPr>
        <p:spPr>
          <a:xfrm>
            <a:off x="4526280" y="1737360"/>
            <a:ext cx="4160520" cy="2788920"/>
          </a:xfrm>
          <a:prstGeom prst="roundRect">
            <a:avLst>
              <a:gd name="adj" fmla="val 2623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4663440" y="1874520"/>
            <a:ext cx="388620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r" indent="0" marL="0">
              <a:spcAft>
                <a:spcPts val="1200"/>
              </a:spcAft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لوب‌های بویایی</a:t>
            </a:r>
            <a:endParaRPr lang="fa-IR" sz="1400" dirty="0"/>
          </a:p>
          <a:p>
            <a:pPr algn="r" indent="0" marL="0">
              <a:spcAft>
                <a:spcPts val="1200"/>
              </a:spcAft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عصب‌ها و محل تقاطع برخی از مسیرهای بینایی، یعنی کیاسمای بینایی</a:t>
            </a:r>
            <a:endParaRPr lang="fa-IR" sz="1400" dirty="0"/>
          </a:p>
          <a:p>
            <a:pPr algn="r" indent="0" marL="0">
              <a:spcAft>
                <a:spcPts val="1200"/>
              </a:spcAft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بخش‌هایی از ساقه مغز</a:t>
            </a:r>
            <a:endParaRPr lang="fa-IR" sz="1400" dirty="0"/>
          </a:p>
          <a:p>
            <a:pPr algn="r" indent="0" marL="0">
              <a:spcAft>
                <a:spcPts val="1200"/>
              </a:spcAft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پل مغزی و بصل‌النخاع، در صورت قابل مشاهده بودن</a:t>
            </a:r>
            <a:endParaRPr lang="fa-IR" sz="1400" dirty="0"/>
          </a:p>
          <a:p>
            <a:pPr algn="r" indent="0" marL="0">
              <a:spcAft>
                <a:spcPts val="1200"/>
              </a:spcAft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نواحی اتصال مغز به نخاع</a:t>
            </a:r>
            <a:endParaRPr lang="fa-I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11480" y="46177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D4AF3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"/>
          <p:cNvSpPr/>
          <p:nvPr/>
        </p:nvSpPr>
        <p:spPr>
          <a:xfrm>
            <a:off x="-1280160" y="-1371600"/>
            <a:ext cx="2926080" cy="2926080"/>
          </a:xfrm>
          <a:prstGeom prst="ellipse">
            <a:avLst/>
          </a:prstGeom>
          <a:ln w="12700">
            <a:solidFill>
              <a:srgbClr val="4B2385"/>
            </a:solidFill>
            <a:prstDash val="solid"/>
          </a:ln>
        </p:spPr>
      </p:sp>
      <p:sp>
        <p:nvSpPr>
          <p:cNvPr id="3" name="deco2"/>
          <p:cNvSpPr/>
          <p:nvPr/>
        </p:nvSpPr>
        <p:spPr>
          <a:xfrm>
            <a:off x="-914400" y="-1005840"/>
            <a:ext cx="2194560" cy="2194560"/>
          </a:xfrm>
          <a:prstGeom prst="ellipse">
            <a:avLst/>
          </a:prstGeom>
          <a:ln w="9525">
            <a:solidFill>
              <a:srgbClr val="4B2385"/>
            </a:solidFill>
            <a:prstDash val="solid"/>
          </a:ln>
        </p:spPr>
      </p:sp>
      <p:sp>
        <p:nvSpPr>
          <p:cNvPr id="4" name="Text 2"/>
          <p:cNvSpPr txBox="1"/>
          <p:nvPr>
            <p:ph idx="102" type="title" hasCustomPrompt="1"/>
          </p:nvPr>
        </p:nvSpPr>
        <p:spPr>
          <a:xfrm>
            <a:off x="457200" y="347472"/>
            <a:ext cx="82296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3000" b="1" dirty="0">
                <a:solidFill>
                  <a:srgbClr val="D4AF37"/>
                </a:solidFill>
              </a:rPr>
              <a:t>ساختارهای اصلی مغز</a:t>
            </a:r>
            <a:endParaRPr lang="fa-IR" sz="3000" dirty="0"/>
          </a:p>
        </p:txBody>
      </p:sp>
      <p:sp>
        <p:nvSpPr>
          <p:cNvPr id="5" name="dia"/>
          <p:cNvSpPr/>
          <p:nvPr/>
        </p:nvSpPr>
        <p:spPr>
          <a:xfrm>
            <a:off x="457200" y="1234440"/>
            <a:ext cx="3566160" cy="3291840"/>
          </a:xfrm>
          <a:prstGeom prst="roundRect">
            <a:avLst>
              <a:gd name="adj" fmla="val 2222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2926080"/>
            <a:ext cx="822960" cy="1188720"/>
          </a:xfrm>
          <a:prstGeom prst="roundRect">
            <a:avLst>
              <a:gd name="adj" fmla="val 6667"/>
            </a:avLst>
          </a:prstGeom>
          <a:solidFill>
            <a:srgbClr val="6A45A8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651760" y="2926080"/>
            <a:ext cx="1097280" cy="777240"/>
          </a:xfrm>
          <a:prstGeom prst="ellipse">
            <a:avLst/>
          </a:prstGeom>
          <a:solidFill>
            <a:srgbClr val="7A58B8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1520" y="1554480"/>
            <a:ext cx="2834640" cy="1645920"/>
          </a:xfrm>
          <a:prstGeom prst="ellipse">
            <a:avLst/>
          </a:prstGeom>
          <a:solidFill>
            <a:srgbClr val="4B2385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71600" y="2057400"/>
            <a:ext cx="19202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ctr" indent="0" marL="0">
              <a:buNone/>
            </a:pPr>
            <a:r>
              <a:rPr lang="fa-IR" altLang="en-US" sz="2000" b="1" dirty="0">
                <a:solidFill>
                  <a:srgbClr val="D4AF37"/>
                </a:solidFill>
              </a:rPr>
              <a:t>مخ</a:t>
            </a:r>
            <a:endParaRPr lang="fa-IR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697480" y="324612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fa-IR" altLang="en-US" sz="1200" b="1" dirty="0">
                <a:solidFill>
                  <a:srgbClr val="F5F2FA"/>
                </a:solidFill>
              </a:rPr>
              <a:t>مخچه</a:t>
            </a:r>
            <a:endParaRPr lang="fa-I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47472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fa-IR" altLang="en-US" sz="1200" b="1" dirty="0">
                <a:solidFill>
                  <a:srgbClr val="F5F2FA"/>
                </a:solidFill>
              </a:rPr>
              <a:t>ساقه مغز</a:t>
            </a:r>
            <a:endParaRPr lang="fa-IR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794760"/>
            <a:ext cx="82296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ctr" indent="0" marL="0">
              <a:buNone/>
            </a:pPr>
            <a:r>
              <a:rPr lang="fa-IR" altLang="en-US" sz="1100" dirty="0">
                <a:solidFill>
                  <a:srgbClr val="C8B5E8"/>
                </a:solidFill>
              </a:rPr>
              <a:t>جلو</a:t>
            </a:r>
            <a:endParaRPr lang="fa-IR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2926080" y="4114800"/>
            <a:ext cx="82296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ctr" indent="0" marL="0">
              <a:buNone/>
            </a:pPr>
            <a:r>
              <a:rPr lang="fa-IR" altLang="en-US" sz="1100" dirty="0">
                <a:solidFill>
                  <a:srgbClr val="C8B5E8"/>
                </a:solidFill>
              </a:rPr>
              <a:t>عقب</a:t>
            </a:r>
            <a:endParaRPr lang="fa-IR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4224528"/>
            <a:ext cx="2377440" cy="2560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r" indent="0" marL="0">
              <a:buNone/>
            </a:pPr>
            <a:r>
              <a:rPr lang="fa-IR" altLang="en-US" sz="1100" i="1" dirty="0">
                <a:solidFill>
                  <a:srgbClr val="C8B5E8"/>
                </a:solidFill>
              </a:rPr>
              <a:t>نمای جانبی ساده‌شده؛ نه مقیاس واقعی</a:t>
            </a:r>
            <a:endParaRPr lang="fa-IR" sz="1100" dirty="0"/>
          </a:p>
        </p:txBody>
      </p:sp>
      <p:sp>
        <p:nvSpPr>
          <p:cNvPr id="15" name="st0"/>
          <p:cNvSpPr/>
          <p:nvPr/>
        </p:nvSpPr>
        <p:spPr>
          <a:xfrm>
            <a:off x="4251960" y="1234440"/>
            <a:ext cx="4434840" cy="1024128"/>
          </a:xfrm>
          <a:prstGeom prst="roundRect">
            <a:avLst>
              <a:gd name="adj" fmla="val 7143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389120" y="1280160"/>
            <a:ext cx="4160520" cy="93268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r" indent="0" marL="0">
              <a:buNone/>
            </a:pPr>
            <a:r>
              <a:rPr lang="fa-IR" altLang="en-US" sz="1400" b="1" dirty="0">
                <a:solidFill>
                  <a:srgbClr val="D4AF37"/>
                </a:solidFill>
              </a:rPr>
              <a:t>مخ (Cerebrum): </a:t>
            </a:r>
            <a:pPr algn="r" indent="0" marL="0"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بزرگ‌ترین بخش مغز است و در پردازش اطلاعات حسی، حرکت ارادی، یادگیری و عملکردهای شناختی نقش دارد.</a:t>
            </a:r>
            <a:endParaRPr lang="fa-IR" sz="1400" dirty="0"/>
          </a:p>
        </p:txBody>
      </p:sp>
      <p:sp>
        <p:nvSpPr>
          <p:cNvPr id="17" name="st1"/>
          <p:cNvSpPr/>
          <p:nvPr/>
        </p:nvSpPr>
        <p:spPr>
          <a:xfrm>
            <a:off x="4251960" y="2350008"/>
            <a:ext cx="4434840" cy="1024128"/>
          </a:xfrm>
          <a:prstGeom prst="roundRect">
            <a:avLst>
              <a:gd name="adj" fmla="val 7143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389120" y="2395728"/>
            <a:ext cx="4160520" cy="93268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r" indent="0" marL="0">
              <a:buNone/>
            </a:pPr>
            <a:r>
              <a:rPr lang="fa-IR" altLang="en-US" sz="1400" b="1" dirty="0">
                <a:solidFill>
                  <a:srgbClr val="D4AF37"/>
                </a:solidFill>
              </a:rPr>
              <a:t>مخچه (Cerebellum): </a:t>
            </a:r>
            <a:pPr algn="r" indent="0" marL="0"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در هماهنگی حرکات، حفظ تعادل و تنظیم دقت حرکت نقش مهمی دارد.</a:t>
            </a:r>
            <a:endParaRPr lang="fa-IR" sz="1400" dirty="0"/>
          </a:p>
        </p:txBody>
      </p:sp>
      <p:sp>
        <p:nvSpPr>
          <p:cNvPr id="19" name="st2"/>
          <p:cNvSpPr/>
          <p:nvPr/>
        </p:nvSpPr>
        <p:spPr>
          <a:xfrm>
            <a:off x="4251960" y="3465576"/>
            <a:ext cx="4434840" cy="1024128"/>
          </a:xfrm>
          <a:prstGeom prst="roundRect">
            <a:avLst>
              <a:gd name="adj" fmla="val 7143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389120" y="3511296"/>
            <a:ext cx="4160520" cy="93268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r" indent="0" marL="0">
              <a:buNone/>
            </a:pPr>
            <a:r>
              <a:rPr lang="fa-IR" altLang="en-US" sz="1400" b="1" dirty="0">
                <a:solidFill>
                  <a:srgbClr val="D4AF37"/>
                </a:solidFill>
              </a:rPr>
              <a:t>ساقه مغز (Brainstem): </a:t>
            </a:r>
            <a:pPr algn="r" indent="0" marL="0"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مسیر ارتباطی میان بخش‌های مختلف دستگاه عصبی است و در تنظیم بسیاری از عملکردهای حیاتی نقش دارد.</a:t>
            </a:r>
            <a:endParaRPr lang="fa-I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11480" y="46177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D4AF3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"/>
          <p:cNvSpPr/>
          <p:nvPr/>
        </p:nvSpPr>
        <p:spPr>
          <a:xfrm>
            <a:off x="-1280160" y="-1371600"/>
            <a:ext cx="2926080" cy="2926080"/>
          </a:xfrm>
          <a:prstGeom prst="ellipse">
            <a:avLst/>
          </a:prstGeom>
          <a:ln w="12700">
            <a:solidFill>
              <a:srgbClr val="4B2385"/>
            </a:solidFill>
            <a:prstDash val="solid"/>
          </a:ln>
        </p:spPr>
      </p:sp>
      <p:sp>
        <p:nvSpPr>
          <p:cNvPr id="3" name="deco2"/>
          <p:cNvSpPr/>
          <p:nvPr/>
        </p:nvSpPr>
        <p:spPr>
          <a:xfrm>
            <a:off x="-914400" y="-1005840"/>
            <a:ext cx="2194560" cy="2194560"/>
          </a:xfrm>
          <a:prstGeom prst="ellipse">
            <a:avLst/>
          </a:prstGeom>
          <a:ln w="9525">
            <a:solidFill>
              <a:srgbClr val="4B2385"/>
            </a:solidFill>
            <a:prstDash val="solid"/>
          </a:ln>
        </p:spPr>
      </p:sp>
      <p:sp>
        <p:nvSpPr>
          <p:cNvPr id="4" name="Text 2"/>
          <p:cNvSpPr txBox="1"/>
          <p:nvPr>
            <p:ph idx="102" type="title" hasCustomPrompt="1"/>
          </p:nvPr>
        </p:nvSpPr>
        <p:spPr>
          <a:xfrm>
            <a:off x="457200" y="347472"/>
            <a:ext cx="82296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3000" b="1" dirty="0">
                <a:solidFill>
                  <a:srgbClr val="D4AF37"/>
                </a:solidFill>
              </a:rPr>
              <a:t>بررسی ساختارهای داخلی</a:t>
            </a:r>
            <a:endParaRPr lang="fa-IR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r" indent="0" marL="0">
              <a:buNone/>
            </a:pPr>
            <a:r>
              <a:rPr lang="fa-IR" altLang="en-US" sz="1400" dirty="0">
                <a:solidFill>
                  <a:srgbClr val="C8B5E8"/>
                </a:solidFill>
              </a:rPr>
              <a:t>بررسی مقطع داخلی مغز می‌تواند به شناسایی برخی ساختارهای عمقی کمک کند. بسته به نوع برش و وضعیت نمونه، ممکن است موارد زیر قابل مشاهده باشند:</a:t>
            </a:r>
            <a:endParaRPr lang="fa-IR" sz="1400" dirty="0"/>
          </a:p>
        </p:txBody>
      </p:sp>
      <p:sp>
        <p:nvSpPr>
          <p:cNvPr id="6" name="dia"/>
          <p:cNvSpPr/>
          <p:nvPr/>
        </p:nvSpPr>
        <p:spPr>
          <a:xfrm>
            <a:off x="457200" y="1737360"/>
            <a:ext cx="3840480" cy="2788920"/>
          </a:xfrm>
          <a:prstGeom prst="roundRect">
            <a:avLst>
              <a:gd name="adj" fmla="val 2623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28800" y="2103120"/>
            <a:ext cx="2377440" cy="1737360"/>
          </a:xfrm>
          <a:prstGeom prst="ellipse">
            <a:avLst/>
          </a:prstGeom>
          <a:solidFill>
            <a:srgbClr val="9A86C4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0" y="2286000"/>
            <a:ext cx="2011680" cy="1371600"/>
          </a:xfrm>
          <a:prstGeom prst="ellipse">
            <a:avLst/>
          </a:prstGeom>
          <a:solidFill>
            <a:srgbClr val="E8E0F5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331720" y="2788920"/>
            <a:ext cx="1371600" cy="164592"/>
          </a:xfrm>
          <a:prstGeom prst="roundRect">
            <a:avLst>
              <a:gd name="adj" fmla="val 33333"/>
            </a:avLst>
          </a:prstGeom>
          <a:solidFill>
            <a:srgbClr val="D4AF37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697480" y="2999232"/>
            <a:ext cx="640080" cy="182880"/>
          </a:xfrm>
          <a:prstGeom prst="ellipse">
            <a:avLst/>
          </a:prstGeom>
          <a:solidFill>
            <a:srgbClr val="241044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2231136"/>
            <a:ext cx="123444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200" dirty="0">
                <a:solidFill>
                  <a:srgbClr val="D4AF37"/>
                </a:solidFill>
              </a:rPr>
              <a:t>ماده خاکستری</a:t>
            </a:r>
            <a:endParaRPr lang="fa-IR" sz="1200" dirty="0"/>
          </a:p>
        </p:txBody>
      </p:sp>
      <p:sp>
        <p:nvSpPr>
          <p:cNvPr id="12" name="Shape 10"/>
          <p:cNvSpPr/>
          <p:nvPr/>
        </p:nvSpPr>
        <p:spPr>
          <a:xfrm>
            <a:off x="1801368" y="2377440"/>
            <a:ext cx="118872" cy="182880"/>
          </a:xfrm>
          <a:prstGeom prst="line">
            <a:avLst/>
          </a:prstGeom>
          <a:noFill/>
          <a:ln w="9525">
            <a:solidFill>
              <a:srgbClr val="D4AF3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883664" y="2523744"/>
            <a:ext cx="73152" cy="73152"/>
          </a:xfrm>
          <a:prstGeom prst="ellipse">
            <a:avLst/>
          </a:prstGeom>
          <a:solidFill>
            <a:srgbClr val="D4AF37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2734056"/>
            <a:ext cx="123444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200" dirty="0">
                <a:solidFill>
                  <a:srgbClr val="D4AF37"/>
                </a:solidFill>
              </a:rPr>
              <a:t>جسم پینه‌ای</a:t>
            </a:r>
            <a:endParaRPr lang="fa-IR" sz="1200" dirty="0"/>
          </a:p>
        </p:txBody>
      </p:sp>
      <p:sp>
        <p:nvSpPr>
          <p:cNvPr id="15" name="Shape 13"/>
          <p:cNvSpPr/>
          <p:nvPr/>
        </p:nvSpPr>
        <p:spPr>
          <a:xfrm flipV="1">
            <a:off x="1801368" y="2871216"/>
            <a:ext cx="576072" cy="9144"/>
          </a:xfrm>
          <a:prstGeom prst="line">
            <a:avLst/>
          </a:prstGeom>
          <a:noFill/>
          <a:ln w="9525">
            <a:solidFill>
              <a:srgbClr val="D4AF3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340864" y="2834640"/>
            <a:ext cx="73152" cy="73152"/>
          </a:xfrm>
          <a:prstGeom prst="ellipse">
            <a:avLst/>
          </a:prstGeom>
          <a:solidFill>
            <a:srgbClr val="D4AF37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48640" y="3236976"/>
            <a:ext cx="123444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200" dirty="0">
                <a:solidFill>
                  <a:srgbClr val="D4AF37"/>
                </a:solidFill>
              </a:rPr>
              <a:t>بطن مغزی</a:t>
            </a:r>
            <a:endParaRPr lang="fa-IR" sz="1200" dirty="0"/>
          </a:p>
        </p:txBody>
      </p:sp>
      <p:sp>
        <p:nvSpPr>
          <p:cNvPr id="18" name="Shape 16"/>
          <p:cNvSpPr/>
          <p:nvPr/>
        </p:nvSpPr>
        <p:spPr>
          <a:xfrm flipV="1">
            <a:off x="1801368" y="3090672"/>
            <a:ext cx="941832" cy="292608"/>
          </a:xfrm>
          <a:prstGeom prst="line">
            <a:avLst/>
          </a:prstGeom>
          <a:noFill/>
          <a:ln w="9525">
            <a:solidFill>
              <a:srgbClr val="D4AF3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706624" y="3054096"/>
            <a:ext cx="73152" cy="73152"/>
          </a:xfrm>
          <a:prstGeom prst="ellipse">
            <a:avLst/>
          </a:prstGeom>
          <a:solidFill>
            <a:srgbClr val="D4AF37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48640" y="3739896"/>
            <a:ext cx="123444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200" dirty="0">
                <a:solidFill>
                  <a:srgbClr val="D4AF37"/>
                </a:solidFill>
              </a:rPr>
              <a:t>ماده سفید</a:t>
            </a:r>
            <a:endParaRPr lang="fa-IR" sz="1200" dirty="0"/>
          </a:p>
        </p:txBody>
      </p:sp>
      <p:sp>
        <p:nvSpPr>
          <p:cNvPr id="21" name="Shape 19"/>
          <p:cNvSpPr/>
          <p:nvPr/>
        </p:nvSpPr>
        <p:spPr>
          <a:xfrm flipV="1">
            <a:off x="1801368" y="3383280"/>
            <a:ext cx="484632" cy="502920"/>
          </a:xfrm>
          <a:prstGeom prst="line">
            <a:avLst/>
          </a:prstGeom>
          <a:noFill/>
          <a:ln w="9525">
            <a:solidFill>
              <a:srgbClr val="D4AF37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249424" y="3346704"/>
            <a:ext cx="73152" cy="73152"/>
          </a:xfrm>
          <a:prstGeom prst="ellipse">
            <a:avLst/>
          </a:prstGeom>
          <a:solidFill>
            <a:srgbClr val="D4AF37"/>
          </a:solidFill>
          <a:ln w="9525">
            <a:solidFill>
              <a:srgbClr val="D4AF37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48640" y="4224528"/>
            <a:ext cx="3657600" cy="2560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ctr" indent="0" marL="0">
              <a:buNone/>
            </a:pPr>
            <a:r>
              <a:rPr lang="fa-IR" altLang="en-US" sz="1100" i="1" dirty="0">
                <a:solidFill>
                  <a:srgbClr val="C8B5E8"/>
                </a:solidFill>
              </a:rPr>
              <a:t>طرح آناتومیکی مرجع (ساده‌شده)، نه عکس آزمایش واقعی</a:t>
            </a:r>
            <a:endParaRPr lang="fa-IR" sz="1100" dirty="0"/>
          </a:p>
        </p:txBody>
      </p:sp>
      <p:sp>
        <p:nvSpPr>
          <p:cNvPr id="24" name="txt"/>
          <p:cNvSpPr/>
          <p:nvPr/>
        </p:nvSpPr>
        <p:spPr>
          <a:xfrm>
            <a:off x="4526280" y="1737360"/>
            <a:ext cx="4160520" cy="2788920"/>
          </a:xfrm>
          <a:prstGeom prst="roundRect">
            <a:avLst>
              <a:gd name="adj" fmla="val 2623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663440" y="1874520"/>
            <a:ext cx="388620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r" indent="0" marL="0">
              <a:spcAft>
                <a:spcPts val="1200"/>
              </a:spcAft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جسم پینه‌ای؛ ساختاری متشکل از رشته‌های عصبی که دو نیمکره مخ را به یکدیگر متصل می‌کند</a:t>
            </a:r>
            <a:endParaRPr lang="fa-IR" sz="1400" dirty="0"/>
          </a:p>
          <a:p>
            <a:pPr algn="r" indent="0" marL="0">
              <a:spcAft>
                <a:spcPts val="1200"/>
              </a:spcAft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بخش‌هایی از بطن‌های مغزی که حاوی مایع مغزی‌نخاعی هستند</a:t>
            </a:r>
            <a:endParaRPr lang="fa-IR" sz="1400" dirty="0"/>
          </a:p>
          <a:p>
            <a:pPr algn="r" indent="0" marL="0">
              <a:spcAft>
                <a:spcPts val="1200"/>
              </a:spcAft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نواحی ماده خاکستری و ماده سفید</a:t>
            </a:r>
            <a:endParaRPr lang="fa-IR" sz="1400" dirty="0"/>
          </a:p>
          <a:p>
            <a:pPr algn="r" indent="0" marL="0">
              <a:spcAft>
                <a:spcPts val="1200"/>
              </a:spcAft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برخی ساختارهای عمقی مغز، در صورت قابل مشاهده بودن</a:t>
            </a:r>
            <a:endParaRPr lang="fa-I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11480" y="46177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D4AF3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"/>
          <p:cNvSpPr/>
          <p:nvPr/>
        </p:nvSpPr>
        <p:spPr>
          <a:xfrm>
            <a:off x="-1280160" y="-1371600"/>
            <a:ext cx="2926080" cy="2926080"/>
          </a:xfrm>
          <a:prstGeom prst="ellipse">
            <a:avLst/>
          </a:prstGeom>
          <a:ln w="12700">
            <a:solidFill>
              <a:srgbClr val="4B2385"/>
            </a:solidFill>
            <a:prstDash val="solid"/>
          </a:ln>
        </p:spPr>
      </p:sp>
      <p:sp>
        <p:nvSpPr>
          <p:cNvPr id="3" name="deco2"/>
          <p:cNvSpPr/>
          <p:nvPr/>
        </p:nvSpPr>
        <p:spPr>
          <a:xfrm>
            <a:off x="-914400" y="-1005840"/>
            <a:ext cx="2194560" cy="2194560"/>
          </a:xfrm>
          <a:prstGeom prst="ellipse">
            <a:avLst/>
          </a:prstGeom>
          <a:ln w="9525">
            <a:solidFill>
              <a:srgbClr val="4B2385"/>
            </a:solidFill>
            <a:prstDash val="solid"/>
          </a:ln>
        </p:spPr>
      </p:sp>
      <p:sp>
        <p:nvSpPr>
          <p:cNvPr id="4" name="Text 2"/>
          <p:cNvSpPr txBox="1"/>
          <p:nvPr>
            <p:ph idx="102" type="title" hasCustomPrompt="1"/>
          </p:nvPr>
        </p:nvSpPr>
        <p:spPr>
          <a:xfrm>
            <a:off x="457200" y="347472"/>
            <a:ext cx="82296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3000" b="1" dirty="0">
                <a:solidFill>
                  <a:srgbClr val="D4AF37"/>
                </a:solidFill>
              </a:rPr>
              <a:t>روش علمی مشاهده و ثبت مشاهدات</a:t>
            </a:r>
            <a:endParaRPr lang="fa-IR" sz="3000" dirty="0"/>
          </a:p>
        </p:txBody>
      </p:sp>
      <p:sp>
        <p:nvSpPr>
          <p:cNvPr id="5" name="step0"/>
          <p:cNvSpPr/>
          <p:nvPr/>
        </p:nvSpPr>
        <p:spPr>
          <a:xfrm>
            <a:off x="457200" y="1188720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138160" y="1252728"/>
            <a:ext cx="365760" cy="365760"/>
          </a:xfrm>
          <a:prstGeom prst="ellipse">
            <a:avLst/>
          </a:prstGeom>
          <a:solidFill>
            <a:srgbClr val="4B2385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138160" y="12527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fa-IR" altLang="en-US" sz="1400" b="1" dirty="0">
                <a:solidFill>
                  <a:srgbClr val="D4AF37"/>
                </a:solidFill>
              </a:rPr>
              <a:t>۱</a:t>
            </a:r>
            <a:endParaRPr lang="fa-IR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207008"/>
            <a:ext cx="74066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500" dirty="0">
                <a:solidFill>
                  <a:srgbClr val="F5F2FA"/>
                </a:solidFill>
              </a:rPr>
              <a:t>بررسی نمونه و شناسایی نمای پشتی و شکمی.</a:t>
            </a:r>
            <a:endParaRPr lang="fa-IR" sz="1500" dirty="0"/>
          </a:p>
        </p:txBody>
      </p:sp>
      <p:sp>
        <p:nvSpPr>
          <p:cNvPr id="9" name="step1"/>
          <p:cNvSpPr/>
          <p:nvPr/>
        </p:nvSpPr>
        <p:spPr>
          <a:xfrm>
            <a:off x="457200" y="1764792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38160" y="1828800"/>
            <a:ext cx="365760" cy="365760"/>
          </a:xfrm>
          <a:prstGeom prst="ellipse">
            <a:avLst/>
          </a:prstGeom>
          <a:solidFill>
            <a:srgbClr val="4B2385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138160" y="1828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fa-IR" altLang="en-US" sz="1400" b="1" dirty="0">
                <a:solidFill>
                  <a:srgbClr val="D4AF37"/>
                </a:solidFill>
              </a:rPr>
              <a:t>۲</a:t>
            </a:r>
            <a:endParaRPr lang="fa-IR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1783080"/>
            <a:ext cx="74066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500" dirty="0">
                <a:solidFill>
                  <a:srgbClr val="F5F2FA"/>
                </a:solidFill>
              </a:rPr>
              <a:t>مشاهده ساختارهای خارجی و ثبت نام بخش‌های قابل تشخیص.</a:t>
            </a:r>
            <a:endParaRPr lang="fa-IR" sz="1500" dirty="0"/>
          </a:p>
        </p:txBody>
      </p:sp>
      <p:sp>
        <p:nvSpPr>
          <p:cNvPr id="13" name="step2"/>
          <p:cNvSpPr/>
          <p:nvPr/>
        </p:nvSpPr>
        <p:spPr>
          <a:xfrm>
            <a:off x="457200" y="2340864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38160" y="2404872"/>
            <a:ext cx="365760" cy="365760"/>
          </a:xfrm>
          <a:prstGeom prst="ellipse">
            <a:avLst/>
          </a:prstGeom>
          <a:solidFill>
            <a:srgbClr val="4B2385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138160" y="24048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fa-IR" altLang="en-US" sz="1400" b="1" dirty="0">
                <a:solidFill>
                  <a:srgbClr val="D4AF37"/>
                </a:solidFill>
              </a:rPr>
              <a:t>۳</a:t>
            </a:r>
            <a:endParaRPr lang="fa-IR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2359152"/>
            <a:ext cx="74066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500" dirty="0">
                <a:solidFill>
                  <a:srgbClr val="F5F2FA"/>
                </a:solidFill>
              </a:rPr>
              <a:t>بررسی ساختارهای داخلی، در صورت وجود نمونه مناسب و با راهنمایی معلم.</a:t>
            </a:r>
            <a:endParaRPr lang="fa-IR" sz="1500" dirty="0"/>
          </a:p>
        </p:txBody>
      </p:sp>
      <p:sp>
        <p:nvSpPr>
          <p:cNvPr id="17" name="step3"/>
          <p:cNvSpPr/>
          <p:nvPr/>
        </p:nvSpPr>
        <p:spPr>
          <a:xfrm>
            <a:off x="457200" y="2916936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138160" y="2980944"/>
            <a:ext cx="365760" cy="365760"/>
          </a:xfrm>
          <a:prstGeom prst="ellipse">
            <a:avLst/>
          </a:prstGeom>
          <a:solidFill>
            <a:srgbClr val="4B2385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138160" y="29809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fa-IR" altLang="en-US" sz="1400" b="1" dirty="0">
                <a:solidFill>
                  <a:srgbClr val="D4AF37"/>
                </a:solidFill>
              </a:rPr>
              <a:t>۴</a:t>
            </a:r>
            <a:endParaRPr lang="fa-IR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2935224"/>
            <a:ext cx="74066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500" dirty="0">
                <a:solidFill>
                  <a:srgbClr val="F5F2FA"/>
                </a:solidFill>
              </a:rPr>
              <a:t>مقایسه مشاهدات با یک تصویر معتبر آناتومیکی.</a:t>
            </a:r>
            <a:endParaRPr lang="fa-IR" sz="1500" dirty="0"/>
          </a:p>
        </p:txBody>
      </p:sp>
      <p:sp>
        <p:nvSpPr>
          <p:cNvPr id="21" name="step4"/>
          <p:cNvSpPr/>
          <p:nvPr/>
        </p:nvSpPr>
        <p:spPr>
          <a:xfrm>
            <a:off x="457200" y="3493008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38160" y="3557016"/>
            <a:ext cx="365760" cy="365760"/>
          </a:xfrm>
          <a:prstGeom prst="ellipse">
            <a:avLst/>
          </a:prstGeom>
          <a:solidFill>
            <a:srgbClr val="4B2385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138160" y="35570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fa-IR" altLang="en-US" sz="1400" b="1" dirty="0">
                <a:solidFill>
                  <a:srgbClr val="D4AF37"/>
                </a:solidFill>
              </a:rPr>
              <a:t>۵</a:t>
            </a:r>
            <a:endParaRPr lang="fa-IR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3511296"/>
            <a:ext cx="74066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1500" dirty="0">
                <a:solidFill>
                  <a:srgbClr val="F5F2FA"/>
                </a:solidFill>
              </a:rPr>
              <a:t>ثبت مشاهدات واقعی و تهیه نتیجه‌گیری بر اساس شواهد.</a:t>
            </a:r>
            <a:endParaRPr lang="fa-IR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4114800"/>
            <a:ext cx="82296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r" indent="0" marL="0">
              <a:buNone/>
            </a:pPr>
            <a:r>
              <a:rPr lang="fa-IR" altLang="en-US" sz="1200" i="1" dirty="0">
                <a:solidFill>
                  <a:srgbClr val="C8B5E8"/>
                </a:solidFill>
              </a:rPr>
              <a:t>این مراحل، روند آموزشی کلی است و به معنای ثبت اجرای واقعی آن‌ها توسط گروه ما نیست.</a:t>
            </a:r>
            <a:endParaRPr lang="fa-I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11480" y="46177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D4AF3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"/>
          <p:cNvSpPr/>
          <p:nvPr/>
        </p:nvSpPr>
        <p:spPr>
          <a:xfrm>
            <a:off x="-1280160" y="-1371600"/>
            <a:ext cx="2926080" cy="2926080"/>
          </a:xfrm>
          <a:prstGeom prst="ellipse">
            <a:avLst/>
          </a:prstGeom>
          <a:ln w="12700">
            <a:solidFill>
              <a:srgbClr val="4B2385"/>
            </a:solidFill>
            <a:prstDash val="solid"/>
          </a:ln>
        </p:spPr>
      </p:sp>
      <p:sp>
        <p:nvSpPr>
          <p:cNvPr id="3" name="deco2"/>
          <p:cNvSpPr/>
          <p:nvPr/>
        </p:nvSpPr>
        <p:spPr>
          <a:xfrm>
            <a:off x="-914400" y="-1005840"/>
            <a:ext cx="2194560" cy="2194560"/>
          </a:xfrm>
          <a:prstGeom prst="ellipse">
            <a:avLst/>
          </a:prstGeom>
          <a:ln w="9525">
            <a:solidFill>
              <a:srgbClr val="4B2385"/>
            </a:solidFill>
            <a:prstDash val="solid"/>
          </a:ln>
        </p:spPr>
      </p:sp>
      <p:sp>
        <p:nvSpPr>
          <p:cNvPr id="4" name="Text 2"/>
          <p:cNvSpPr txBox="1"/>
          <p:nvPr>
            <p:ph idx="102" type="title" hasCustomPrompt="1"/>
          </p:nvPr>
        </p:nvSpPr>
        <p:spPr>
          <a:xfrm>
            <a:off x="457200" y="347472"/>
            <a:ext cx="82296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3000" b="1" dirty="0">
                <a:solidFill>
                  <a:srgbClr val="D4AF37"/>
                </a:solidFill>
              </a:rPr>
              <a:t>مقایسه مغز گوسفند و انسان</a:t>
            </a:r>
            <a:endParaRPr lang="fa-IR" sz="3000" dirty="0"/>
          </a:p>
        </p:txBody>
      </p:sp>
      <p:sp>
        <p:nvSpPr>
          <p:cNvPr id="5" name="col"/>
          <p:cNvSpPr/>
          <p:nvPr/>
        </p:nvSpPr>
        <p:spPr>
          <a:xfrm>
            <a:off x="4663440" y="1280160"/>
            <a:ext cx="4023360" cy="2926080"/>
          </a:xfrm>
          <a:prstGeom prst="roundRect">
            <a:avLst>
              <a:gd name="adj" fmla="val 2500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046720" y="1417320"/>
            <a:ext cx="457200" cy="457200"/>
          </a:xfrm>
          <a:prstGeom prst="ellipse">
            <a:avLst/>
          </a:prstGeom>
          <a:solidFill>
            <a:srgbClr val="4B2385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046720" y="1417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fa-IR" altLang="en-US" sz="2000" b="1" dirty="0">
                <a:solidFill>
                  <a:srgbClr val="D4AF37"/>
                </a:solidFill>
              </a:rPr>
              <a:t>=</a:t>
            </a:r>
            <a:endParaRPr lang="fa-IR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4846320" y="1417320"/>
            <a:ext cx="31089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2000" b="1" dirty="0">
                <a:solidFill>
                  <a:srgbClr val="D4AF37"/>
                </a:solidFill>
              </a:rPr>
              <a:t>شباهت‌ها</a:t>
            </a:r>
            <a:endParaRPr lang="fa-IR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4846320" y="2011680"/>
            <a:ext cx="3657600" cy="2103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r" indent="0" marL="0">
              <a:spcAft>
                <a:spcPts val="1200"/>
              </a:spcAft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هر دو متعلق به پستانداران هستند</a:t>
            </a:r>
            <a:endParaRPr lang="fa-IR" sz="1400" dirty="0"/>
          </a:p>
          <a:p>
            <a:pPr algn="r" indent="0" marL="0">
              <a:spcAft>
                <a:spcPts val="1200"/>
              </a:spcAft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ساختارهای اصلی مانند مخ، مخچه و ساقه مغز در هر دو وجود دارند</a:t>
            </a:r>
            <a:endParaRPr lang="fa-IR" sz="1400" dirty="0"/>
          </a:p>
          <a:p>
            <a:pPr algn="r" indent="0" marL="0">
              <a:spcAft>
                <a:spcPts val="1200"/>
              </a:spcAft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سازمان کلی دستگاه عصبی مرکزی در آن‌ها ویژگی‌های مشترکی دارد</a:t>
            </a:r>
            <a:endParaRPr lang="fa-IR" sz="1400" dirty="0"/>
          </a:p>
        </p:txBody>
      </p:sp>
      <p:sp>
        <p:nvSpPr>
          <p:cNvPr id="10" name="col"/>
          <p:cNvSpPr/>
          <p:nvPr/>
        </p:nvSpPr>
        <p:spPr>
          <a:xfrm>
            <a:off x="457200" y="1280160"/>
            <a:ext cx="4023360" cy="2926080"/>
          </a:xfrm>
          <a:prstGeom prst="roundRect">
            <a:avLst>
              <a:gd name="adj" fmla="val 2500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1417320"/>
            <a:ext cx="457200" cy="457200"/>
          </a:xfrm>
          <a:prstGeom prst="ellipse">
            <a:avLst/>
          </a:prstGeom>
          <a:solidFill>
            <a:srgbClr val="4B2385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840480" y="1417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fa-IR" altLang="en-US" sz="2000" b="1" dirty="0">
                <a:solidFill>
                  <a:srgbClr val="D4AF37"/>
                </a:solidFill>
              </a:rPr>
              <a:t>≠</a:t>
            </a:r>
            <a:endParaRPr lang="fa-IR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1417320"/>
            <a:ext cx="31089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2000" b="1" dirty="0">
                <a:solidFill>
                  <a:srgbClr val="D4AF37"/>
                </a:solidFill>
              </a:rPr>
              <a:t>تفاوت‌ها</a:t>
            </a:r>
            <a:endParaRPr lang="fa-IR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2011680"/>
            <a:ext cx="3657600" cy="2103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r" indent="0" marL="0">
              <a:spcAft>
                <a:spcPts val="1200"/>
              </a:spcAft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اندازه و شکل نسبی بخش‌های مختلف مغز متفاوت است</a:t>
            </a:r>
            <a:endParaRPr lang="fa-IR" sz="1400" dirty="0"/>
          </a:p>
          <a:p>
            <a:pPr algn="r" indent="0" marL="0">
              <a:spcAft>
                <a:spcPts val="1200"/>
              </a:spcAft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تناسب بخش‌های مغز و برخی ویژگی‌های آناتومیکی میان دو گونه یکسان نیست</a:t>
            </a:r>
            <a:endParaRPr lang="fa-IR" sz="1400" dirty="0"/>
          </a:p>
          <a:p>
            <a:pPr algn="r" indent="0" marL="0">
              <a:spcAft>
                <a:spcPts val="1200"/>
              </a:spcAft>
              <a:buNone/>
            </a:pPr>
            <a:r>
              <a:rPr lang="fa-IR" altLang="en-US" sz="1400" dirty="0">
                <a:solidFill>
                  <a:srgbClr val="F5F2FA"/>
                </a:solidFill>
              </a:rPr>
              <a:t>شباهت ساختاری به معنای یکسان بودن توانایی‌های شناختی یا عملکردی نیست</a:t>
            </a:r>
            <a:endParaRPr lang="fa-IR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4297680"/>
            <a:ext cx="822960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r" indent="0" marL="0">
              <a:buNone/>
            </a:pPr>
            <a:r>
              <a:rPr lang="fa-IR" altLang="en-US" sz="1200" i="1" dirty="0">
                <a:solidFill>
                  <a:srgbClr val="C8B5E8"/>
                </a:solidFill>
              </a:rPr>
              <a:t>مقایسه کیفی است و اندازه‌ها در این اسلاید مقیاس‌گذاری نشده‌اند.</a:t>
            </a:r>
            <a:endParaRPr lang="fa-I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11480" y="46177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D4AF3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"/>
          <p:cNvSpPr/>
          <p:nvPr/>
        </p:nvSpPr>
        <p:spPr>
          <a:xfrm>
            <a:off x="-1280160" y="-1371600"/>
            <a:ext cx="2926080" cy="2926080"/>
          </a:xfrm>
          <a:prstGeom prst="ellipse">
            <a:avLst/>
          </a:prstGeom>
          <a:ln w="12700">
            <a:solidFill>
              <a:srgbClr val="4B2385"/>
            </a:solidFill>
            <a:prstDash val="solid"/>
          </a:ln>
        </p:spPr>
      </p:sp>
      <p:sp>
        <p:nvSpPr>
          <p:cNvPr id="3" name="deco2"/>
          <p:cNvSpPr/>
          <p:nvPr/>
        </p:nvSpPr>
        <p:spPr>
          <a:xfrm>
            <a:off x="-914400" y="-1005840"/>
            <a:ext cx="2194560" cy="2194560"/>
          </a:xfrm>
          <a:prstGeom prst="ellipse">
            <a:avLst/>
          </a:prstGeom>
          <a:ln w="9525">
            <a:solidFill>
              <a:srgbClr val="4B2385"/>
            </a:solidFill>
            <a:prstDash val="solid"/>
          </a:ln>
        </p:spPr>
      </p:sp>
      <p:sp>
        <p:nvSpPr>
          <p:cNvPr id="4" name="Text 2"/>
          <p:cNvSpPr txBox="1"/>
          <p:nvPr>
            <p:ph idx="102" type="title" hasCustomPrompt="1"/>
          </p:nvPr>
        </p:nvSpPr>
        <p:spPr>
          <a:xfrm>
            <a:off x="457200" y="347472"/>
            <a:ext cx="82296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3000" b="1" dirty="0">
                <a:solidFill>
                  <a:srgbClr val="D4AF37"/>
                </a:solidFill>
              </a:rPr>
              <a:t>نتیجه‌گیری علمی</a:t>
            </a:r>
            <a:endParaRPr lang="fa-IR" sz="3000" dirty="0"/>
          </a:p>
        </p:txBody>
      </p:sp>
      <p:sp>
        <p:nvSpPr>
          <p:cNvPr id="5" name="concl"/>
          <p:cNvSpPr/>
          <p:nvPr/>
        </p:nvSpPr>
        <p:spPr>
          <a:xfrm>
            <a:off x="3291840" y="1280160"/>
            <a:ext cx="5394960" cy="3108960"/>
          </a:xfrm>
          <a:prstGeom prst="roundRect">
            <a:avLst>
              <a:gd name="adj" fmla="val 2353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474720" y="1417320"/>
            <a:ext cx="5029200" cy="1371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r" indent="0" marL="0">
              <a:buNone/>
            </a:pPr>
            <a:r>
              <a:rPr lang="fa-IR" altLang="en-US" sz="1500" dirty="0">
                <a:solidFill>
                  <a:srgbClr val="F5F2FA"/>
                </a:solidFill>
              </a:rPr>
              <a:t>مطالعه مغز گوسفند امکان آشنایی عملی با سازمان کلی مغز پستانداران و شناسایی برخی ساختارهای خارجی و داخلی را فراهم می‌کند.</a:t>
            </a:r>
            <a:endParaRPr lang="fa-IR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474720" y="2788920"/>
            <a:ext cx="502920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r" indent="0" marL="0">
              <a:buNone/>
            </a:pPr>
            <a:r>
              <a:rPr lang="fa-IR" altLang="en-US" sz="1500" dirty="0">
                <a:solidFill>
                  <a:srgbClr val="F5F2FA"/>
                </a:solidFill>
              </a:rPr>
              <a:t>مقایسه نمونه واقعی با تصاویر آناتومیکی معتبر به درک بهتر جایگاه و شکل ساختارهای عصبی کمک می‌کند.</a:t>
            </a:r>
            <a:endParaRPr lang="fa-IR" sz="1500" dirty="0"/>
          </a:p>
        </p:txBody>
      </p:sp>
      <p:sp>
        <p:nvSpPr>
          <p:cNvPr id="8" name="pending"/>
          <p:cNvSpPr/>
          <p:nvPr/>
        </p:nvSpPr>
        <p:spPr>
          <a:xfrm>
            <a:off x="457200" y="1280160"/>
            <a:ext cx="2651760" cy="3108960"/>
          </a:xfrm>
          <a:prstGeom prst="roundRect">
            <a:avLst>
              <a:gd name="adj" fmla="val 2759"/>
            </a:avLst>
          </a:prstGeom>
          <a:solidFill>
            <a:srgbClr val="0A0810"/>
          </a:solidFill>
          <a:ln w="12700">
            <a:solidFill>
              <a:srgbClr val="D4AF37"/>
            </a:solidFill>
            <a:prstDash val="dash"/>
          </a:ln>
        </p:spPr>
      </p:sp>
      <p:sp>
        <p:nvSpPr>
          <p:cNvPr id="9" name="Text 7"/>
          <p:cNvSpPr txBox="1"/>
          <p:nvPr/>
        </p:nvSpPr>
        <p:spPr>
          <a:xfrm>
            <a:off x="548640" y="1463040"/>
            <a:ext cx="246888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ctr" indent="0" marL="0">
              <a:buNone/>
            </a:pPr>
            <a:r>
              <a:rPr lang="fa-IR" altLang="en-US" sz="1600" b="1" dirty="0">
                <a:solidFill>
                  <a:srgbClr val="D4AF37"/>
                </a:solidFill>
              </a:rPr>
              <a:t>مشاهدات واقعی گروه</a:t>
            </a:r>
            <a:endParaRPr lang="fa-IR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2103120"/>
            <a:ext cx="237744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ctr" indent="0" marL="0">
              <a:buNone/>
            </a:pPr>
            <a:r>
              <a:rPr lang="fa-IR" altLang="en-US" sz="1400" dirty="0">
                <a:solidFill>
                  <a:srgbClr val="C8B5E8"/>
                </a:solidFill>
              </a:rPr>
              <a:t>در انتظار ثبت یادداشت‌های واقعی آزمایش</a:t>
            </a:r>
            <a:endParaRPr lang="fa-IR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94360" y="3200400"/>
            <a:ext cx="237744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ctr" indent="0" marL="0">
              <a:buNone/>
            </a:pPr>
            <a:r>
              <a:rPr lang="fa-IR" altLang="en-US" sz="1200" i="1" dirty="0">
                <a:solidFill>
                  <a:srgbClr val="C8B5E8"/>
                </a:solidFill>
              </a:rPr>
              <a:t>این نتیجه‌گیری کلی و آموزشی است، نه گزارش مشاهدات واقعی گروه.</a:t>
            </a:r>
            <a:endParaRPr lang="fa-I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11480" y="46177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D4AF3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"/>
          <p:cNvSpPr/>
          <p:nvPr/>
        </p:nvSpPr>
        <p:spPr>
          <a:xfrm>
            <a:off x="-1280160" y="-1371600"/>
            <a:ext cx="2926080" cy="2926080"/>
          </a:xfrm>
          <a:prstGeom prst="ellipse">
            <a:avLst/>
          </a:prstGeom>
          <a:ln w="12700">
            <a:solidFill>
              <a:srgbClr val="4B2385"/>
            </a:solidFill>
            <a:prstDash val="solid"/>
          </a:ln>
        </p:spPr>
      </p:sp>
      <p:sp>
        <p:nvSpPr>
          <p:cNvPr id="3" name="deco2"/>
          <p:cNvSpPr/>
          <p:nvPr/>
        </p:nvSpPr>
        <p:spPr>
          <a:xfrm>
            <a:off x="-914400" y="-1005840"/>
            <a:ext cx="2194560" cy="2194560"/>
          </a:xfrm>
          <a:prstGeom prst="ellipse">
            <a:avLst/>
          </a:prstGeom>
          <a:ln w="9525">
            <a:solidFill>
              <a:srgbClr val="4B2385"/>
            </a:solidFill>
            <a:prstDash val="solid"/>
          </a:ln>
        </p:spPr>
      </p:sp>
      <p:sp>
        <p:nvSpPr>
          <p:cNvPr id="4" name="Text 2"/>
          <p:cNvSpPr txBox="1"/>
          <p:nvPr>
            <p:ph idx="102" type="title" hasCustomPrompt="1"/>
          </p:nvPr>
        </p:nvSpPr>
        <p:spPr>
          <a:xfrm>
            <a:off x="457200" y="347472"/>
            <a:ext cx="82296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rtl="1" algn="r" indent="0" marL="0">
              <a:buNone/>
            </a:pPr>
            <a:r>
              <a:rPr lang="fa-IR" altLang="en-US" sz="3000" b="1" dirty="0">
                <a:solidFill>
                  <a:srgbClr val="D4AF37"/>
                </a:solidFill>
              </a:rPr>
              <a:t>منابع</a:t>
            </a:r>
            <a:endParaRPr lang="fa-IR" sz="3000" dirty="0"/>
          </a:p>
        </p:txBody>
      </p:sp>
      <p:sp>
        <p:nvSpPr>
          <p:cNvPr id="5" name="ref0"/>
          <p:cNvSpPr/>
          <p:nvPr/>
        </p:nvSpPr>
        <p:spPr>
          <a:xfrm>
            <a:off x="457200" y="1188720"/>
            <a:ext cx="8229600" cy="731520"/>
          </a:xfrm>
          <a:prstGeom prst="roundRect">
            <a:avLst>
              <a:gd name="adj" fmla="val 10000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94360" y="1234440"/>
            <a:ext cx="795528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l" indent="0" marL="0">
              <a:buNone/>
            </a:pPr>
            <a:r>
              <a:rPr lang="fa-IR" altLang="en-US" sz="1300" dirty="0">
                <a:solidFill>
                  <a:srgbClr val="F5F2FA"/>
                </a:solidFill>
              </a:rPr>
              <a:t>MIT OpenCourseWare. Sheep Brain Dissection Guide. 9.10 Cognitive Neuroscience, Spring 2006.</a:t>
            </a:r>
            <a:endParaRPr lang="fa-IR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1572768"/>
            <a:ext cx="795528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l" indent="0" marL="0">
              <a:buNone/>
            </a:pPr>
            <a:r>
              <a:rPr lang="fa-IR" altLang="en-US" sz="1100" dirty="0">
                <a:solidFill>
                  <a:srgbClr val="C8B5E8"/>
                </a:solidFill>
              </a:rPr>
              <a:t>https://ocw.mit.edu/courses/9-10-cognitive-neuroscience-spring-2006/resources/dissection_guide</a:t>
            </a:r>
            <a:endParaRPr lang="fa-IR" sz="1100" dirty="0"/>
          </a:p>
        </p:txBody>
      </p:sp>
      <p:sp>
        <p:nvSpPr>
          <p:cNvPr id="8" name="ref1"/>
          <p:cNvSpPr/>
          <p:nvPr/>
        </p:nvSpPr>
        <p:spPr>
          <a:xfrm>
            <a:off x="457200" y="2011680"/>
            <a:ext cx="8229600" cy="731520"/>
          </a:xfrm>
          <a:prstGeom prst="roundRect">
            <a:avLst>
              <a:gd name="adj" fmla="val 10000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94360" y="2057400"/>
            <a:ext cx="795528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l" indent="0" marL="0">
              <a:buNone/>
            </a:pPr>
            <a:r>
              <a:rPr lang="fa-IR" altLang="en-US" sz="1300" dirty="0">
                <a:solidFill>
                  <a:srgbClr val="F5F2FA"/>
                </a:solidFill>
              </a:rPr>
              <a:t>University of Illinois Urbana-Champaign, Neuroscience Program. Sheep Brain Dissection (outreach lesson).</a:t>
            </a:r>
            <a:endParaRPr lang="fa-IR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2395728"/>
            <a:ext cx="795528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l" indent="0" marL="0">
              <a:buNone/>
            </a:pPr>
            <a:r>
              <a:rPr lang="fa-IR" altLang="en-US" sz="1100" dirty="0">
                <a:solidFill>
                  <a:srgbClr val="C8B5E8"/>
                </a:solidFill>
              </a:rPr>
              <a:t>https://neuron.illinois.edu/projects/outreach.html</a:t>
            </a:r>
            <a:endParaRPr lang="fa-IR" sz="1100" dirty="0"/>
          </a:p>
        </p:txBody>
      </p:sp>
      <p:sp>
        <p:nvSpPr>
          <p:cNvPr id="11" name="ref2"/>
          <p:cNvSpPr/>
          <p:nvPr/>
        </p:nvSpPr>
        <p:spPr>
          <a:xfrm>
            <a:off x="457200" y="2834640"/>
            <a:ext cx="8229600" cy="731520"/>
          </a:xfrm>
          <a:prstGeom prst="roundRect">
            <a:avLst>
              <a:gd name="adj" fmla="val 10000"/>
            </a:avLst>
          </a:prstGeom>
          <a:solidFill>
            <a:srgbClr val="241044"/>
          </a:solidFill>
          <a:ln w="12700">
            <a:solidFill>
              <a:srgbClr val="4B238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94360" y="2880360"/>
            <a:ext cx="795528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l" indent="0" marL="0">
              <a:buNone/>
            </a:pPr>
            <a:r>
              <a:rPr lang="fa-IR" altLang="en-US" sz="1300" dirty="0">
                <a:solidFill>
                  <a:srgbClr val="F5F2FA"/>
                </a:solidFill>
              </a:rPr>
              <a:t>University of Scranton Behavioral Neuroscience Lab. Sheep Brain Dissection Guide (T. Cannon).</a:t>
            </a:r>
            <a:endParaRPr lang="fa-IR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594360" y="3218688"/>
            <a:ext cx="795528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l" indent="0" marL="0">
              <a:buNone/>
            </a:pPr>
            <a:r>
              <a:rPr lang="fa-IR" altLang="en-US" sz="1100" dirty="0">
                <a:solidFill>
                  <a:srgbClr val="C8B5E8"/>
                </a:solidFill>
              </a:rPr>
              <a:t>https://www.scranton.edu/sheep/t1.html</a:t>
            </a:r>
            <a:endParaRPr lang="fa-IR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703320"/>
            <a:ext cx="82296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r" indent="0" marL="0">
              <a:buNone/>
            </a:pPr>
            <a:r>
              <a:rPr lang="fa-IR" altLang="en-US" sz="1200" dirty="0">
                <a:solidFill>
                  <a:srgbClr val="C8B5E8"/>
                </a:solidFill>
              </a:rPr>
              <a:t>وضعیت: وجود این منابع از طریق جست‌وجو تأیید شد، اما متن کامل آن‌ها هنوز مطالعه نشده است. پیش از استناد نهایی، آن‌ها را بخوانید.</a:t>
            </a:r>
            <a:endParaRPr lang="fa-IR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4160520"/>
            <a:ext cx="82296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rtl="1" algn="r" indent="0" marL="0">
              <a:buNone/>
            </a:pPr>
            <a:r>
              <a:rPr lang="fa-IR" altLang="en-US" sz="1200" i="1" dirty="0">
                <a:solidFill>
                  <a:srgbClr val="C8B5E8"/>
                </a:solidFill>
              </a:rPr>
              <a:t>منابع پیشنهادی (هنوز استفاده نشده): کتاب‌های درسی دانشگاهی زیست‌شناسی و آناتومی؛ عنوان دقیق باید توسط شما تأیید شود.</a:t>
            </a:r>
            <a:endParaRPr lang="fa-I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11480" y="461772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D4AF3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rain Dissection">
  <a:themeElements>
    <a:clrScheme name="Brain Dissection">
      <a:dk1>
        <a:srgbClr val="0A0810"/>
      </a:dk1>
      <a:lt1>
        <a:srgbClr val="F5F2FA"/>
      </a:lt1>
      <a:dk2>
        <a:srgbClr val="241044"/>
      </a:dk2>
      <a:lt2>
        <a:srgbClr val="C8B5E8"/>
      </a:lt2>
      <a:accent1>
        <a:srgbClr val="D4AF37"/>
      </a:accent1>
      <a:accent2>
        <a:srgbClr val="4B2385"/>
      </a:accent2>
      <a:accent3>
        <a:srgbClr val="7A58B8"/>
      </a:accent3>
      <a:accent4>
        <a:srgbClr val="8A6FC2"/>
      </a:accent4>
      <a:accent5>
        <a:srgbClr val="6A45A8"/>
      </a:accent5>
      <a:accent6>
        <a:srgbClr val="E8E0F5"/>
      </a:accent6>
      <a:hlink>
        <a:srgbClr val="D4AF37"/>
      </a:hlink>
      <a:folHlink>
        <a:srgbClr val="C8B5E8"/>
      </a:folHlink>
    </a:clrScheme>
    <a:fontScheme name="Brain Dissection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تشریح مغز گوسفند</dc:title>
  <dc:subject>PptxGenJS Presentation</dc:subject>
  <dc:creator>PptxGenJS</dc:creator>
  <cp:lastModifiedBy>PptxGenJS</cp:lastModifiedBy>
  <cp:revision>1</cp:revision>
  <dcterms:created xsi:type="dcterms:W3CDTF">2026-10-21T16:54:00Z</dcterms:created>
  <dcterms:modified xsi:type="dcterms:W3CDTF">2026-10-21T16:54:00Z</dcterms:modified>
</cp:coreProperties>
</file>